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563" r:id="rId3"/>
    <p:sldId id="587" r:id="rId4"/>
    <p:sldId id="590" r:id="rId5"/>
    <p:sldId id="591" r:id="rId6"/>
    <p:sldId id="759" r:id="rId7"/>
    <p:sldId id="734" r:id="rId8"/>
    <p:sldId id="1469" r:id="rId9"/>
    <p:sldId id="520" r:id="rId10"/>
    <p:sldId id="1446" r:id="rId11"/>
    <p:sldId id="601" r:id="rId12"/>
    <p:sldId id="602" r:id="rId13"/>
    <p:sldId id="593" r:id="rId14"/>
    <p:sldId id="588" r:id="rId15"/>
    <p:sldId id="596" r:id="rId16"/>
    <p:sldId id="598" r:id="rId17"/>
    <p:sldId id="600" r:id="rId18"/>
    <p:sldId id="1464" r:id="rId19"/>
    <p:sldId id="726" r:id="rId20"/>
    <p:sldId id="574" r:id="rId21"/>
    <p:sldId id="573" r:id="rId22"/>
    <p:sldId id="1431" r:id="rId23"/>
    <p:sldId id="580" r:id="rId24"/>
    <p:sldId id="1433" r:id="rId25"/>
    <p:sldId id="1432" r:id="rId26"/>
    <p:sldId id="570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gIRCOBCZr4ixDz2f6aLRbQ==" hashData="bITDsOK7ec8a+NpDROtnl9SWDs2vnrsV/LseEFbr5D987n5PwihRidy0fHQhJl692PVsJa7EJiVC8d2knizCO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15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64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7E4FF9-D443-4289-90CE-B0E84A2C4640}" type="doc">
      <dgm:prSet loTypeId="urn:microsoft.com/office/officeart/2005/8/layout/chevron2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GB"/>
        </a:p>
      </dgm:t>
    </dgm:pt>
    <dgm:pt modelId="{D447CA07-F1F4-4D02-BF9F-12C189122877}">
      <dgm:prSet phldrT="[Testo]" custT="1"/>
      <dgm:spPr>
        <a:solidFill>
          <a:srgbClr val="FF0000"/>
        </a:solidFill>
      </dgm:spPr>
      <dgm:t>
        <a:bodyPr/>
        <a:lstStyle/>
        <a:p>
          <a:r>
            <a:rPr lang="en-GB" sz="1000" b="0" u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Membrane Hydration</a:t>
          </a:r>
        </a:p>
      </dgm:t>
    </dgm:pt>
    <dgm:pt modelId="{A63A77EC-8570-4B56-B9A8-59239B20186C}" type="parTrans" cxnId="{9B536682-F025-489D-BEFD-83CAFE8775CB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8B41B9-12CA-40FB-A23E-80489976C179}" type="sibTrans" cxnId="{9B536682-F025-489D-BEFD-83CAFE8775CB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16DE07-6E41-4BF3-995C-F36CC8CFFA57}">
      <dgm:prSet phldrT="[Testo]" custT="1"/>
      <dgm:spPr/>
      <dgm:t>
        <a:bodyPr/>
        <a:lstStyle/>
        <a:p>
          <a:pPr marL="0" indent="0" algn="ctr">
            <a:buFont typeface="Wingdings" panose="05000000000000000000" pitchFamily="2" charset="2"/>
            <a:buNone/>
          </a:pPr>
          <a:r>
            <a:rPr lang="en-US" sz="1000" dirty="0">
              <a:latin typeface="Arial" panose="020B0604020202020204" pitchFamily="34" charset="0"/>
              <a:cs typeface="Arial" panose="020B0604020202020204" pitchFamily="34" charset="0"/>
            </a:rPr>
            <a:t>A validated model for membrane water content is implemented in STAR-CCM+</a:t>
          </a:r>
          <a:endParaRPr lang="en-GB" sz="1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2C3301-59CC-403F-8D2D-58F624108BDA}" type="parTrans" cxnId="{EBDCAB65-70C3-4146-95AD-AACF0387E898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A80168-6299-4791-BAF9-36B977E6A949}" type="sibTrans" cxnId="{EBDCAB65-70C3-4146-95AD-AACF0387E898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0477FC-814E-497E-9FDD-A4157B1DA046}">
      <dgm:prSet phldrT="[Testo]" custT="1"/>
      <dgm:spPr>
        <a:solidFill>
          <a:srgbClr val="FF0000"/>
        </a:solidFill>
      </dgm:spPr>
      <dgm:t>
        <a:bodyPr/>
        <a:lstStyle/>
        <a:p>
          <a:r>
            <a:rPr lang="en-GB" sz="9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Resistance</a:t>
          </a:r>
        </a:p>
      </dgm:t>
    </dgm:pt>
    <dgm:pt modelId="{B00E210B-851F-4B7C-9F9B-7E42891D778E}" type="parTrans" cxnId="{EF218745-DFB2-4489-B367-61433AD8AE19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99511F-5730-4A97-B092-1E4E4EE1B0DF}" type="sibTrans" cxnId="{EF218745-DFB2-4489-B367-61433AD8AE19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F5D723-1600-437B-BB95-F936D517D9B9}">
      <dgm:prSet phldrT="[Testo]" custT="1"/>
      <dgm:spPr/>
      <dgm:t>
        <a:bodyPr/>
        <a:lstStyle/>
        <a:p>
          <a:pPr marL="0" lvl="1" indent="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The membrane hydration determines the ionic resistance</a:t>
          </a:r>
        </a:p>
      </dgm:t>
    </dgm:pt>
    <dgm:pt modelId="{A797CDAC-A60A-4071-9F15-4E3BC3C55C6C}" type="parTrans" cxnId="{11AB57AF-874B-4325-BE6C-76EA12C93448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CAF811-B38F-4866-9275-F9A741D37DB6}" type="sibTrans" cxnId="{11AB57AF-874B-4325-BE6C-76EA12C93448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519747-562A-43F5-8E80-5170533B72EC}">
      <dgm:prSet phldrT="[Testo]" custT="1"/>
      <dgm:spPr>
        <a:solidFill>
          <a:srgbClr val="FF0000"/>
        </a:solidFill>
      </dgm:spPr>
      <dgm:t>
        <a:bodyPr/>
        <a:lstStyle/>
        <a:p>
          <a:r>
            <a: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Cell Output</a:t>
          </a:r>
        </a:p>
      </dgm:t>
    </dgm:pt>
    <dgm:pt modelId="{67A9AF6E-8A99-4080-BF5E-52ACB6A0D1D1}" type="parTrans" cxnId="{EEE83B48-7C56-474E-9BD7-3B4453381BD9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6EC868-7319-44D1-A89A-E931C4CDC8F3}" type="sibTrans" cxnId="{EEE83B48-7C56-474E-9BD7-3B4453381BD9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513C7F-9DF3-433F-A2CB-C795367034F4}">
      <dgm:prSet phldrT="[Testo]" custT="1"/>
      <dgm:spPr/>
      <dgm:t>
        <a:bodyPr/>
        <a:lstStyle/>
        <a:p>
          <a:pPr marL="0" lvl="1" indent="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The membrane conductivity directly affects the current generation</a:t>
          </a:r>
        </a:p>
      </dgm:t>
    </dgm:pt>
    <dgm:pt modelId="{7D034F29-A44C-49C8-BC93-28D48B39FC8A}" type="parTrans" cxnId="{D10C9316-3E87-498A-8F24-06AAA9E9AE9F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8233A4-2619-4B66-9062-3C855F4EF6CC}" type="sibTrans" cxnId="{D10C9316-3E87-498A-8F24-06AAA9E9AE9F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5D36A7-06EA-4C0F-9463-2E369FDCDC22}">
      <dgm:prSet phldrT="[Testo]" custT="1"/>
      <dgm:spPr>
        <a:solidFill>
          <a:srgbClr val="FF0000"/>
        </a:solidFill>
      </dgm:spPr>
      <dgm:t>
        <a:bodyPr/>
        <a:lstStyle/>
        <a:p>
          <a:r>
            <a:rPr lang="en-GB" sz="1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Flow Transport</a:t>
          </a:r>
        </a:p>
      </dgm:t>
    </dgm:pt>
    <dgm:pt modelId="{E14B4F0D-B77E-4ED5-9E72-37A91D69A896}" type="parTrans" cxnId="{7B2A0D6A-C872-4922-B955-EB1241054EFB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F1F457-222F-4174-A0A7-A2BA73134391}" type="sibTrans" cxnId="{7B2A0D6A-C872-4922-B955-EB1241054EFB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D5E70B-88B3-47EA-8109-B24F078611EE}">
      <dgm:prSet phldrT="[Testo]" custT="1"/>
      <dgm:spPr/>
      <dgm:t>
        <a:bodyPr/>
        <a:lstStyle/>
        <a:p>
          <a:pPr algn="ctr">
            <a:buNone/>
          </a:pPr>
          <a:r>
            <a:rPr lang="en-GB" sz="1000" dirty="0">
              <a:latin typeface="Arial" panose="020B0604020202020204" pitchFamily="34" charset="0"/>
              <a:cs typeface="Arial" panose="020B0604020202020204" pitchFamily="34" charset="0"/>
            </a:rPr>
            <a:t>Uniform convection/diffusion of reactants at the CL</a:t>
          </a:r>
        </a:p>
      </dgm:t>
    </dgm:pt>
    <dgm:pt modelId="{8F7C1B9C-2C41-409F-A6F6-24120A799547}" type="parTrans" cxnId="{215F4EF0-7791-431C-BC4C-40CC585668E6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F86734-38D6-416D-993C-D27BCD8E4D62}" type="sibTrans" cxnId="{215F4EF0-7791-431C-BC4C-40CC585668E6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330511-4405-48DF-BFE1-42074910A2F0}" type="pres">
      <dgm:prSet presAssocID="{887E4FF9-D443-4289-90CE-B0E84A2C4640}" presName="linearFlow" presStyleCnt="0">
        <dgm:presLayoutVars>
          <dgm:dir/>
          <dgm:animLvl val="lvl"/>
          <dgm:resizeHandles val="exact"/>
        </dgm:presLayoutVars>
      </dgm:prSet>
      <dgm:spPr/>
    </dgm:pt>
    <dgm:pt modelId="{4E85138D-343A-4993-9F43-A0B6D8E1E661}" type="pres">
      <dgm:prSet presAssocID="{BF5D36A7-06EA-4C0F-9463-2E369FDCDC22}" presName="composite" presStyleCnt="0"/>
      <dgm:spPr/>
    </dgm:pt>
    <dgm:pt modelId="{36CED858-E045-4D23-B040-437C2E74056A}" type="pres">
      <dgm:prSet presAssocID="{BF5D36A7-06EA-4C0F-9463-2E369FDCDC22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4EB9401B-3ED5-4BAA-8172-07B9CABB63BC}" type="pres">
      <dgm:prSet presAssocID="{BF5D36A7-06EA-4C0F-9463-2E369FDCDC22}" presName="descendantText" presStyleLbl="alignAcc1" presStyleIdx="0" presStyleCnt="4">
        <dgm:presLayoutVars>
          <dgm:bulletEnabled val="1"/>
        </dgm:presLayoutVars>
      </dgm:prSet>
      <dgm:spPr/>
    </dgm:pt>
    <dgm:pt modelId="{743A2951-B363-4C33-8985-8A8467917E7C}" type="pres">
      <dgm:prSet presAssocID="{68F1F457-222F-4174-A0A7-A2BA73134391}" presName="sp" presStyleCnt="0"/>
      <dgm:spPr/>
    </dgm:pt>
    <dgm:pt modelId="{4CD2A7FF-6322-4E4C-A199-21A1F7B4EBF0}" type="pres">
      <dgm:prSet presAssocID="{D447CA07-F1F4-4D02-BF9F-12C189122877}" presName="composite" presStyleCnt="0"/>
      <dgm:spPr/>
    </dgm:pt>
    <dgm:pt modelId="{9D6D1764-78B7-4D91-AEB6-AEFB18702A0B}" type="pres">
      <dgm:prSet presAssocID="{D447CA07-F1F4-4D02-BF9F-12C189122877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D5FBF47A-D232-4042-A308-C5630001B698}" type="pres">
      <dgm:prSet presAssocID="{D447CA07-F1F4-4D02-BF9F-12C189122877}" presName="descendantText" presStyleLbl="alignAcc1" presStyleIdx="1" presStyleCnt="4">
        <dgm:presLayoutVars>
          <dgm:bulletEnabled val="1"/>
        </dgm:presLayoutVars>
      </dgm:prSet>
      <dgm:spPr/>
    </dgm:pt>
    <dgm:pt modelId="{EA0EE5E2-D2A6-442C-BA8E-533C23A7E988}" type="pres">
      <dgm:prSet presAssocID="{008B41B9-12CA-40FB-A23E-80489976C179}" presName="sp" presStyleCnt="0"/>
      <dgm:spPr/>
    </dgm:pt>
    <dgm:pt modelId="{3173E335-777F-46CD-B60F-17CADB7A1E40}" type="pres">
      <dgm:prSet presAssocID="{910477FC-814E-497E-9FDD-A4157B1DA046}" presName="composite" presStyleCnt="0"/>
      <dgm:spPr/>
    </dgm:pt>
    <dgm:pt modelId="{D56A6482-4B36-459C-A01B-38C2FD6CE35F}" type="pres">
      <dgm:prSet presAssocID="{910477FC-814E-497E-9FDD-A4157B1DA046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B1329A4C-5C00-4F25-A469-06D8B9AC7F2E}" type="pres">
      <dgm:prSet presAssocID="{910477FC-814E-497E-9FDD-A4157B1DA046}" presName="descendantText" presStyleLbl="alignAcc1" presStyleIdx="2" presStyleCnt="4">
        <dgm:presLayoutVars>
          <dgm:bulletEnabled val="1"/>
        </dgm:presLayoutVars>
      </dgm:prSet>
      <dgm:spPr/>
    </dgm:pt>
    <dgm:pt modelId="{CF37A2D7-3B98-46C2-94A9-698166FEC63C}" type="pres">
      <dgm:prSet presAssocID="{A399511F-5730-4A97-B092-1E4E4EE1B0DF}" presName="sp" presStyleCnt="0"/>
      <dgm:spPr/>
    </dgm:pt>
    <dgm:pt modelId="{95D7FAD7-2A0C-4F7D-94DA-051F827414B6}" type="pres">
      <dgm:prSet presAssocID="{72519747-562A-43F5-8E80-5170533B72EC}" presName="composite" presStyleCnt="0"/>
      <dgm:spPr/>
    </dgm:pt>
    <dgm:pt modelId="{7322C89D-3704-4148-9489-0958001524FF}" type="pres">
      <dgm:prSet presAssocID="{72519747-562A-43F5-8E80-5170533B72EC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A548D5C-F6B7-43C5-8238-94D37364F878}" type="pres">
      <dgm:prSet presAssocID="{72519747-562A-43F5-8E80-5170533B72E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779FDA01-C14C-4B4A-B1D4-583E9499710B}" type="presOf" srcId="{D447CA07-F1F4-4D02-BF9F-12C189122877}" destId="{9D6D1764-78B7-4D91-AEB6-AEFB18702A0B}" srcOrd="0" destOrd="0" presId="urn:microsoft.com/office/officeart/2005/8/layout/chevron2"/>
    <dgm:cxn modelId="{D10C9316-3E87-498A-8F24-06AAA9E9AE9F}" srcId="{72519747-562A-43F5-8E80-5170533B72EC}" destId="{4E513C7F-9DF3-433F-A2CB-C795367034F4}" srcOrd="0" destOrd="0" parTransId="{7D034F29-A44C-49C8-BC93-28D48B39FC8A}" sibTransId="{7F8233A4-2619-4B66-9062-3C855F4EF6CC}"/>
    <dgm:cxn modelId="{F05CDE16-99F2-4A33-8D28-8422394B4C77}" type="presOf" srcId="{20D5E70B-88B3-47EA-8109-B24F078611EE}" destId="{4EB9401B-3ED5-4BAA-8172-07B9CABB63BC}" srcOrd="0" destOrd="0" presId="urn:microsoft.com/office/officeart/2005/8/layout/chevron2"/>
    <dgm:cxn modelId="{EF218745-DFB2-4489-B367-61433AD8AE19}" srcId="{887E4FF9-D443-4289-90CE-B0E84A2C4640}" destId="{910477FC-814E-497E-9FDD-A4157B1DA046}" srcOrd="2" destOrd="0" parTransId="{B00E210B-851F-4B7C-9F9B-7E42891D778E}" sibTransId="{A399511F-5730-4A97-B092-1E4E4EE1B0DF}"/>
    <dgm:cxn modelId="{EEE83B48-7C56-474E-9BD7-3B4453381BD9}" srcId="{887E4FF9-D443-4289-90CE-B0E84A2C4640}" destId="{72519747-562A-43F5-8E80-5170533B72EC}" srcOrd="3" destOrd="0" parTransId="{67A9AF6E-8A99-4080-BF5E-52ACB6A0D1D1}" sibTransId="{3A6EC868-7319-44D1-A89A-E931C4CDC8F3}"/>
    <dgm:cxn modelId="{AD1F7154-F396-4E00-9C0E-BDF01522380A}" type="presOf" srcId="{4E513C7F-9DF3-433F-A2CB-C795367034F4}" destId="{7A548D5C-F6B7-43C5-8238-94D37364F878}" srcOrd="0" destOrd="0" presId="urn:microsoft.com/office/officeart/2005/8/layout/chevron2"/>
    <dgm:cxn modelId="{13A84F60-BA48-449C-9722-33B2EE69D95F}" type="presOf" srcId="{887E4FF9-D443-4289-90CE-B0E84A2C4640}" destId="{B8330511-4405-48DF-BFE1-42074910A2F0}" srcOrd="0" destOrd="0" presId="urn:microsoft.com/office/officeart/2005/8/layout/chevron2"/>
    <dgm:cxn modelId="{EBDCAB65-70C3-4146-95AD-AACF0387E898}" srcId="{D447CA07-F1F4-4D02-BF9F-12C189122877}" destId="{0816DE07-6E41-4BF3-995C-F36CC8CFFA57}" srcOrd="0" destOrd="0" parTransId="{292C3301-59CC-403F-8D2D-58F624108BDA}" sibTransId="{9BA80168-6299-4791-BAF9-36B977E6A949}"/>
    <dgm:cxn modelId="{7B2A0D6A-C872-4922-B955-EB1241054EFB}" srcId="{887E4FF9-D443-4289-90CE-B0E84A2C4640}" destId="{BF5D36A7-06EA-4C0F-9463-2E369FDCDC22}" srcOrd="0" destOrd="0" parTransId="{E14B4F0D-B77E-4ED5-9E72-37A91D69A896}" sibTransId="{68F1F457-222F-4174-A0A7-A2BA73134391}"/>
    <dgm:cxn modelId="{9B536682-F025-489D-BEFD-83CAFE8775CB}" srcId="{887E4FF9-D443-4289-90CE-B0E84A2C4640}" destId="{D447CA07-F1F4-4D02-BF9F-12C189122877}" srcOrd="1" destOrd="0" parTransId="{A63A77EC-8570-4B56-B9A8-59239B20186C}" sibTransId="{008B41B9-12CA-40FB-A23E-80489976C179}"/>
    <dgm:cxn modelId="{DC8A8C89-C1D8-444B-8FDE-77AAE0FE348A}" type="presOf" srcId="{BF5D36A7-06EA-4C0F-9463-2E369FDCDC22}" destId="{36CED858-E045-4D23-B040-437C2E74056A}" srcOrd="0" destOrd="0" presId="urn:microsoft.com/office/officeart/2005/8/layout/chevron2"/>
    <dgm:cxn modelId="{64C8D8A1-5FC4-40F2-A1C1-7D3039F49A11}" type="presOf" srcId="{72519747-562A-43F5-8E80-5170533B72EC}" destId="{7322C89D-3704-4148-9489-0958001524FF}" srcOrd="0" destOrd="0" presId="urn:microsoft.com/office/officeart/2005/8/layout/chevron2"/>
    <dgm:cxn modelId="{27F1EEA3-BC1A-4E72-A308-34E7EC87DB0F}" type="presOf" srcId="{0816DE07-6E41-4BF3-995C-F36CC8CFFA57}" destId="{D5FBF47A-D232-4042-A308-C5630001B698}" srcOrd="0" destOrd="0" presId="urn:microsoft.com/office/officeart/2005/8/layout/chevron2"/>
    <dgm:cxn modelId="{11AB57AF-874B-4325-BE6C-76EA12C93448}" srcId="{910477FC-814E-497E-9FDD-A4157B1DA046}" destId="{4EF5D723-1600-437B-BB95-F936D517D9B9}" srcOrd="0" destOrd="0" parTransId="{A797CDAC-A60A-4071-9F15-4E3BC3C55C6C}" sibTransId="{BDCAF811-B38F-4866-9275-F9A741D37DB6}"/>
    <dgm:cxn modelId="{54DF32C0-95AC-4D03-8B91-3C5F9528BFB2}" type="presOf" srcId="{4EF5D723-1600-437B-BB95-F936D517D9B9}" destId="{B1329A4C-5C00-4F25-A469-06D8B9AC7F2E}" srcOrd="0" destOrd="0" presId="urn:microsoft.com/office/officeart/2005/8/layout/chevron2"/>
    <dgm:cxn modelId="{17642FE8-DDE5-461C-B2B2-5469BCA0F691}" type="presOf" srcId="{910477FC-814E-497E-9FDD-A4157B1DA046}" destId="{D56A6482-4B36-459C-A01B-38C2FD6CE35F}" srcOrd="0" destOrd="0" presId="urn:microsoft.com/office/officeart/2005/8/layout/chevron2"/>
    <dgm:cxn modelId="{215F4EF0-7791-431C-BC4C-40CC585668E6}" srcId="{BF5D36A7-06EA-4C0F-9463-2E369FDCDC22}" destId="{20D5E70B-88B3-47EA-8109-B24F078611EE}" srcOrd="0" destOrd="0" parTransId="{8F7C1B9C-2C41-409F-A6F6-24120A799547}" sibTransId="{5FF86734-38D6-416D-993C-D27BCD8E4D62}"/>
    <dgm:cxn modelId="{957DAAEF-D594-43B1-9747-FFA17677F063}" type="presParOf" srcId="{B8330511-4405-48DF-BFE1-42074910A2F0}" destId="{4E85138D-343A-4993-9F43-A0B6D8E1E661}" srcOrd="0" destOrd="0" presId="urn:microsoft.com/office/officeart/2005/8/layout/chevron2"/>
    <dgm:cxn modelId="{13F0CCCD-6D37-4759-B3F2-87722646BCFA}" type="presParOf" srcId="{4E85138D-343A-4993-9F43-A0B6D8E1E661}" destId="{36CED858-E045-4D23-B040-437C2E74056A}" srcOrd="0" destOrd="0" presId="urn:microsoft.com/office/officeart/2005/8/layout/chevron2"/>
    <dgm:cxn modelId="{6852E1EC-21E1-4242-B097-C4BC0FAE16EB}" type="presParOf" srcId="{4E85138D-343A-4993-9F43-A0B6D8E1E661}" destId="{4EB9401B-3ED5-4BAA-8172-07B9CABB63BC}" srcOrd="1" destOrd="0" presId="urn:microsoft.com/office/officeart/2005/8/layout/chevron2"/>
    <dgm:cxn modelId="{89D25DDA-888E-4340-8531-AF749516C1F8}" type="presParOf" srcId="{B8330511-4405-48DF-BFE1-42074910A2F0}" destId="{743A2951-B363-4C33-8985-8A8467917E7C}" srcOrd="1" destOrd="0" presId="urn:microsoft.com/office/officeart/2005/8/layout/chevron2"/>
    <dgm:cxn modelId="{A16F051F-6CB5-494B-AB0B-D6D7385528C9}" type="presParOf" srcId="{B8330511-4405-48DF-BFE1-42074910A2F0}" destId="{4CD2A7FF-6322-4E4C-A199-21A1F7B4EBF0}" srcOrd="2" destOrd="0" presId="urn:microsoft.com/office/officeart/2005/8/layout/chevron2"/>
    <dgm:cxn modelId="{455C6E57-165B-4E5D-9ADC-C2C98E457345}" type="presParOf" srcId="{4CD2A7FF-6322-4E4C-A199-21A1F7B4EBF0}" destId="{9D6D1764-78B7-4D91-AEB6-AEFB18702A0B}" srcOrd="0" destOrd="0" presId="urn:microsoft.com/office/officeart/2005/8/layout/chevron2"/>
    <dgm:cxn modelId="{3FB80CDE-28E0-4FB7-8BFE-B150DEB8AC4B}" type="presParOf" srcId="{4CD2A7FF-6322-4E4C-A199-21A1F7B4EBF0}" destId="{D5FBF47A-D232-4042-A308-C5630001B698}" srcOrd="1" destOrd="0" presId="urn:microsoft.com/office/officeart/2005/8/layout/chevron2"/>
    <dgm:cxn modelId="{64D9F5EC-2485-4C1F-A4C6-2303AB769B4B}" type="presParOf" srcId="{B8330511-4405-48DF-BFE1-42074910A2F0}" destId="{EA0EE5E2-D2A6-442C-BA8E-533C23A7E988}" srcOrd="3" destOrd="0" presId="urn:microsoft.com/office/officeart/2005/8/layout/chevron2"/>
    <dgm:cxn modelId="{2F55531B-9335-47D2-824C-DC6AFD9D0946}" type="presParOf" srcId="{B8330511-4405-48DF-BFE1-42074910A2F0}" destId="{3173E335-777F-46CD-B60F-17CADB7A1E40}" srcOrd="4" destOrd="0" presId="urn:microsoft.com/office/officeart/2005/8/layout/chevron2"/>
    <dgm:cxn modelId="{985083CE-65D8-4652-BE10-D0239CC99949}" type="presParOf" srcId="{3173E335-777F-46CD-B60F-17CADB7A1E40}" destId="{D56A6482-4B36-459C-A01B-38C2FD6CE35F}" srcOrd="0" destOrd="0" presId="urn:microsoft.com/office/officeart/2005/8/layout/chevron2"/>
    <dgm:cxn modelId="{422FABC2-C307-485C-AC2A-16A32146BE15}" type="presParOf" srcId="{3173E335-777F-46CD-B60F-17CADB7A1E40}" destId="{B1329A4C-5C00-4F25-A469-06D8B9AC7F2E}" srcOrd="1" destOrd="0" presId="urn:microsoft.com/office/officeart/2005/8/layout/chevron2"/>
    <dgm:cxn modelId="{6FD4837A-56E6-453A-BD5B-9EFFB0126A81}" type="presParOf" srcId="{B8330511-4405-48DF-BFE1-42074910A2F0}" destId="{CF37A2D7-3B98-46C2-94A9-698166FEC63C}" srcOrd="5" destOrd="0" presId="urn:microsoft.com/office/officeart/2005/8/layout/chevron2"/>
    <dgm:cxn modelId="{1B712BF6-5B95-4FA5-B6DE-28BB6DF357E6}" type="presParOf" srcId="{B8330511-4405-48DF-BFE1-42074910A2F0}" destId="{95D7FAD7-2A0C-4F7D-94DA-051F827414B6}" srcOrd="6" destOrd="0" presId="urn:microsoft.com/office/officeart/2005/8/layout/chevron2"/>
    <dgm:cxn modelId="{73F2CF42-AB1B-48F7-93AC-61C4CED11A6A}" type="presParOf" srcId="{95D7FAD7-2A0C-4F7D-94DA-051F827414B6}" destId="{7322C89D-3704-4148-9489-0958001524FF}" srcOrd="0" destOrd="0" presId="urn:microsoft.com/office/officeart/2005/8/layout/chevron2"/>
    <dgm:cxn modelId="{7244ACEE-D737-43F4-B8B8-2EE428E21EE7}" type="presParOf" srcId="{95D7FAD7-2A0C-4F7D-94DA-051F827414B6}" destId="{7A548D5C-F6B7-43C5-8238-94D37364F87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ED858-E045-4D23-B040-437C2E74056A}">
      <dsp:nvSpPr>
        <dsp:cNvPr id="0" name=""/>
        <dsp:cNvSpPr/>
      </dsp:nvSpPr>
      <dsp:spPr>
        <a:xfrm rot="5400000">
          <a:off x="-174872" y="177827"/>
          <a:ext cx="1165819" cy="816073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Flow Transport</a:t>
          </a:r>
        </a:p>
      </dsp:txBody>
      <dsp:txXfrm rot="-5400000">
        <a:off x="2" y="410991"/>
        <a:ext cx="816073" cy="349746"/>
      </dsp:txXfrm>
    </dsp:sp>
    <dsp:sp modelId="{4EB9401B-3ED5-4BAA-8172-07B9CABB63BC}">
      <dsp:nvSpPr>
        <dsp:cNvPr id="0" name=""/>
        <dsp:cNvSpPr/>
      </dsp:nvSpPr>
      <dsp:spPr>
        <a:xfrm rot="5400000">
          <a:off x="2021655" y="-1202628"/>
          <a:ext cx="757782" cy="3168947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Uniform convection/diffusion of reactants at the CL</a:t>
          </a:r>
        </a:p>
      </dsp:txBody>
      <dsp:txXfrm rot="-5400000">
        <a:off x="816073" y="39946"/>
        <a:ext cx="3131955" cy="683798"/>
      </dsp:txXfrm>
    </dsp:sp>
    <dsp:sp modelId="{9D6D1764-78B7-4D91-AEB6-AEFB18702A0B}">
      <dsp:nvSpPr>
        <dsp:cNvPr id="0" name=""/>
        <dsp:cNvSpPr/>
      </dsp:nvSpPr>
      <dsp:spPr>
        <a:xfrm rot="5400000">
          <a:off x="-174872" y="1195863"/>
          <a:ext cx="1165819" cy="816073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u="none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Membrane Hydration</a:t>
          </a:r>
        </a:p>
      </dsp:txBody>
      <dsp:txXfrm rot="-5400000">
        <a:off x="2" y="1429027"/>
        <a:ext cx="816073" cy="349746"/>
      </dsp:txXfrm>
    </dsp:sp>
    <dsp:sp modelId="{D5FBF47A-D232-4042-A308-C5630001B698}">
      <dsp:nvSpPr>
        <dsp:cNvPr id="0" name=""/>
        <dsp:cNvSpPr/>
      </dsp:nvSpPr>
      <dsp:spPr>
        <a:xfrm rot="5400000">
          <a:off x="2021655" y="-184591"/>
          <a:ext cx="757782" cy="3168947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0" lvl="1" indent="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US" sz="1000" kern="1200" dirty="0">
              <a:latin typeface="Arial" panose="020B0604020202020204" pitchFamily="34" charset="0"/>
              <a:cs typeface="Arial" panose="020B0604020202020204" pitchFamily="34" charset="0"/>
            </a:rPr>
            <a:t>A validated model for membrane water content is implemented in STAR-CCM+</a:t>
          </a:r>
          <a:endParaRPr lang="en-GB" sz="1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816073" y="1057983"/>
        <a:ext cx="3131955" cy="683798"/>
      </dsp:txXfrm>
    </dsp:sp>
    <dsp:sp modelId="{D56A6482-4B36-459C-A01B-38C2FD6CE35F}">
      <dsp:nvSpPr>
        <dsp:cNvPr id="0" name=""/>
        <dsp:cNvSpPr/>
      </dsp:nvSpPr>
      <dsp:spPr>
        <a:xfrm rot="5400000">
          <a:off x="-174872" y="2213899"/>
          <a:ext cx="1165819" cy="816073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Resistance</a:t>
          </a:r>
        </a:p>
      </dsp:txBody>
      <dsp:txXfrm rot="-5400000">
        <a:off x="2" y="2447063"/>
        <a:ext cx="816073" cy="349746"/>
      </dsp:txXfrm>
    </dsp:sp>
    <dsp:sp modelId="{B1329A4C-5C00-4F25-A469-06D8B9AC7F2E}">
      <dsp:nvSpPr>
        <dsp:cNvPr id="0" name=""/>
        <dsp:cNvSpPr/>
      </dsp:nvSpPr>
      <dsp:spPr>
        <a:xfrm rot="5400000">
          <a:off x="2021655" y="833444"/>
          <a:ext cx="757782" cy="3168947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0" lvl="1" indent="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The membrane hydration determines the ionic resistance</a:t>
          </a:r>
        </a:p>
      </dsp:txBody>
      <dsp:txXfrm rot="-5400000">
        <a:off x="816073" y="2076018"/>
        <a:ext cx="3131955" cy="683798"/>
      </dsp:txXfrm>
    </dsp:sp>
    <dsp:sp modelId="{7322C89D-3704-4148-9489-0958001524FF}">
      <dsp:nvSpPr>
        <dsp:cNvPr id="0" name=""/>
        <dsp:cNvSpPr/>
      </dsp:nvSpPr>
      <dsp:spPr>
        <a:xfrm rot="5400000">
          <a:off x="-174872" y="3231936"/>
          <a:ext cx="1165819" cy="816073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Cell Output</a:t>
          </a:r>
        </a:p>
      </dsp:txBody>
      <dsp:txXfrm rot="-5400000">
        <a:off x="2" y="3465100"/>
        <a:ext cx="816073" cy="349746"/>
      </dsp:txXfrm>
    </dsp:sp>
    <dsp:sp modelId="{7A548D5C-F6B7-43C5-8238-94D37364F878}">
      <dsp:nvSpPr>
        <dsp:cNvPr id="0" name=""/>
        <dsp:cNvSpPr/>
      </dsp:nvSpPr>
      <dsp:spPr>
        <a:xfrm rot="5400000">
          <a:off x="2021655" y="1851481"/>
          <a:ext cx="757782" cy="3168947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0" lvl="1" indent="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The membrane conductivity directly affects the current generation</a:t>
          </a:r>
        </a:p>
      </dsp:txBody>
      <dsp:txXfrm rot="-5400000">
        <a:off x="816073" y="3094055"/>
        <a:ext cx="3131955" cy="683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63FE0-B947-4D3A-8B02-A3F80BC213C5}" type="datetimeFigureOut">
              <a:rPr lang="it-IT" smtClean="0"/>
              <a:pPr/>
              <a:t>03/01/23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0F969-9115-45EF-9288-3E2F6EE0583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</a:pPr>
              <a:t>1</a:t>
            </a:fld>
            <a:endParaRPr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Antonello Volza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50181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67275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531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372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25896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50768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8FBE-03EB-449D-9A4E-D9A59BCBFCE1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0365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8FBE-03EB-449D-9A4E-D9A59BCBFCE1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226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8FBE-03EB-449D-9A4E-D9A59BCBFCE1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4463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8FBE-03EB-449D-9A4E-D9A59BCBFCE1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8893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8FBE-03EB-449D-9A4E-D9A59BCBFCE1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7055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8FBE-03EB-449D-9A4E-D9A59BCBFCE1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54736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8FBE-03EB-449D-9A4E-D9A59BCBFCE1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266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9270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13684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9627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ote 1">
            <a:extLst>
              <a:ext uri="{FF2B5EF4-FFF2-40B4-BE49-F238E27FC236}">
                <a16:creationId xmlns:a16="http://schemas.microsoft.com/office/drawing/2014/main" id="{18C80587-9E69-4005-8B39-5BF1E3AE3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0314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8FBE-03EB-449D-9A4E-D9A59BCBFCE1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776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8FBE-03EB-449D-9A4E-D9A59BCBFCE1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3136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2495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9" name="Google Shape;116;p2">
            <a:extLst>
              <a:ext uri="{FF2B5EF4-FFF2-40B4-BE49-F238E27FC236}">
                <a16:creationId xmlns:a16="http://schemas.microsoft.com/office/drawing/2014/main" id="{DD392E5B-D665-BDB9-666F-EB75C8FE1DA5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7" name="Google Shape;116;p2">
            <a:extLst>
              <a:ext uri="{FF2B5EF4-FFF2-40B4-BE49-F238E27FC236}">
                <a16:creationId xmlns:a16="http://schemas.microsoft.com/office/drawing/2014/main" id="{0DF3053D-8F27-71F4-578B-7A434855DB42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7" name="Google Shape;116;p2">
            <a:extLst>
              <a:ext uri="{FF2B5EF4-FFF2-40B4-BE49-F238E27FC236}">
                <a16:creationId xmlns:a16="http://schemas.microsoft.com/office/drawing/2014/main" id="{42FBFE2D-94C5-7E69-C5E4-2DF976C38750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719484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722489" y="-176389"/>
            <a:ext cx="10972800" cy="1143000"/>
          </a:xfrm>
        </p:spPr>
        <p:txBody>
          <a:bodyPr/>
          <a:lstStyle>
            <a:lvl1pPr>
              <a:defRPr sz="4000">
                <a:latin typeface=""/>
              </a:defRPr>
            </a:lvl1pPr>
          </a:lstStyle>
          <a:p>
            <a:r>
              <a:rPr lang="en-US"/>
              <a:t>Slide Title Here</a:t>
            </a:r>
            <a:endParaRPr/>
          </a:p>
        </p:txBody>
      </p:sp>
      <p:sp>
        <p:nvSpPr>
          <p:cNvPr id="6" name="Google Shape;116;p2">
            <a:extLst>
              <a:ext uri="{FF2B5EF4-FFF2-40B4-BE49-F238E27FC236}">
                <a16:creationId xmlns:a16="http://schemas.microsoft.com/office/drawing/2014/main" id="{F5082181-7C3E-6A01-1360-76AEA0986BA8}"/>
              </a:ext>
            </a:extLst>
          </p:cNvPr>
          <p:cNvSpPr txBox="1">
            <a:spLocks/>
          </p:cNvSpPr>
          <p:nvPr userDrawn="1"/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ts val="1400"/>
            </a:pPr>
            <a:r>
              <a:rPr lang="it-IT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3858277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SAE Box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int_sae_vrt_blk_rgb_pos.png">
            <a:extLst>
              <a:ext uri="{FF2B5EF4-FFF2-40B4-BE49-F238E27FC236}">
                <a16:creationId xmlns:a16="http://schemas.microsoft.com/office/drawing/2014/main" id="{C0CA5A72-4DB8-6FB8-51C5-D2EC48168E88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5681663"/>
            <a:ext cx="12271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7">
            <a:extLst>
              <a:ext uri="{FF2B5EF4-FFF2-40B4-BE49-F238E27FC236}">
                <a16:creationId xmlns:a16="http://schemas.microsoft.com/office/drawing/2014/main" id="{E0AFD507-45A2-C24B-EFA8-424287C3D93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A3522-B47F-DB0A-0060-DB3274C55BE6}"/>
                </a:ext>
              </a:extLst>
            </p:cNvPr>
            <p:cNvSpPr/>
            <p:nvPr userDrawn="1"/>
          </p:nvSpPr>
          <p:spPr bwMode="hidden">
            <a:xfrm>
              <a:off x="0" y="0"/>
              <a:ext cx="4572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5411173-C6C5-D04D-6688-5262D3E71C1F}"/>
                </a:ext>
              </a:extLst>
            </p:cNvPr>
            <p:cNvSpPr/>
            <p:nvPr userDrawn="1"/>
          </p:nvSpPr>
          <p:spPr bwMode="hidden">
            <a:xfrm>
              <a:off x="8686800" y="0"/>
              <a:ext cx="4572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D328E6-ED24-0BB8-A92D-3D4D7B1ACE54}"/>
                </a:ext>
              </a:extLst>
            </p:cNvPr>
            <p:cNvSpPr/>
            <p:nvPr userDrawn="1"/>
          </p:nvSpPr>
          <p:spPr bwMode="hidden">
            <a:xfrm>
              <a:off x="0" y="5054600"/>
              <a:ext cx="9144000" cy="180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362932-CACB-5B94-6AC8-25E799055BE4}"/>
                </a:ext>
              </a:extLst>
            </p:cNvPr>
            <p:cNvSpPr/>
            <p:nvPr userDrawn="1"/>
          </p:nvSpPr>
          <p:spPr bwMode="hidden">
            <a:xfrm rot="18060000">
              <a:off x="8390931" y="4711105"/>
              <a:ext cx="747712" cy="4726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9" name="Picture 12" descr="int_sae_vrt_dbl_rgb_pos.png">
            <a:extLst>
              <a:ext uri="{FF2B5EF4-FFF2-40B4-BE49-F238E27FC236}">
                <a16:creationId xmlns:a16="http://schemas.microsoft.com/office/drawing/2014/main" id="{B8973781-3F3D-3C89-6872-C1785EE75F49}"/>
              </a:ext>
            </a:extLst>
          </p:cNvPr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560388" y="5681663"/>
            <a:ext cx="1228725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9100"/>
            <a:ext cx="10314432" cy="1676401"/>
          </a:xfrm>
        </p:spPr>
        <p:txBody>
          <a:bodyPr anchor="b"/>
          <a:lstStyle>
            <a:lvl1pPr>
              <a:defRPr sz="21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914402" y="2171699"/>
            <a:ext cx="10308167" cy="2578100"/>
          </a:xfrm>
        </p:spPr>
        <p:txBody>
          <a:bodyPr/>
          <a:lstStyle>
            <a:lvl1pPr marL="0" indent="0">
              <a:buFont typeface="Arial" pitchFamily="34" charset="0"/>
              <a:buNone/>
              <a:defRPr sz="2100" b="0">
                <a:solidFill>
                  <a:srgbClr val="FFFFFF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2100" b="0">
                <a:latin typeface="+mn-lt"/>
              </a:defRPr>
            </a:lvl2pPr>
            <a:lvl3pPr marL="0" indent="0">
              <a:buNone/>
              <a:defRPr sz="2100" b="0">
                <a:latin typeface="+mn-lt"/>
              </a:defRPr>
            </a:lvl3pPr>
            <a:lvl4pPr marL="0" indent="0">
              <a:buNone/>
              <a:defRPr sz="2100" b="0">
                <a:latin typeface="+mn-lt"/>
              </a:defRPr>
            </a:lvl4pPr>
            <a:lvl5pPr marL="0" indent="0">
              <a:buFont typeface="Arial" pitchFamily="34" charset="0"/>
              <a:buNone/>
              <a:defRPr sz="2100" b="0"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2100"/>
            </a:lvl6pPr>
            <a:lvl7pPr marL="0" indent="0">
              <a:spcBef>
                <a:spcPts val="0"/>
              </a:spcBef>
              <a:buNone/>
              <a:defRPr sz="2100"/>
            </a:lvl7pPr>
            <a:lvl8pPr marL="0" indent="0">
              <a:spcBef>
                <a:spcPts val="0"/>
              </a:spcBef>
              <a:buNone/>
              <a:defRPr sz="2100"/>
            </a:lvl8pPr>
            <a:lvl9pPr marL="0" indent="0">
              <a:spcBef>
                <a:spcPts val="0"/>
              </a:spcBef>
              <a:buNone/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5052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8F2D9AD1-35DD-9584-88DE-5B43EC5E9BB4}"/>
              </a:ext>
            </a:extLst>
          </p:cNvPr>
          <p:cNvSpPr/>
          <p:nvPr userDrawn="1"/>
        </p:nvSpPr>
        <p:spPr bwMode="hidden">
          <a:xfrm>
            <a:off x="0" y="546100"/>
            <a:ext cx="12192000" cy="6311900"/>
          </a:xfrm>
          <a:custGeom>
            <a:avLst/>
            <a:gdLst>
              <a:gd name="connsiteX0" fmla="*/ 0 w 9144000"/>
              <a:gd name="connsiteY0" fmla="*/ 0 h 758952"/>
              <a:gd name="connsiteX1" fmla="*/ 9144000 w 9144000"/>
              <a:gd name="connsiteY1" fmla="*/ 0 h 758952"/>
              <a:gd name="connsiteX2" fmla="*/ 9144000 w 9144000"/>
              <a:gd name="connsiteY2" fmla="*/ 758952 h 758952"/>
              <a:gd name="connsiteX3" fmla="*/ 0 w 9144000"/>
              <a:gd name="connsiteY3" fmla="*/ 758952 h 758952"/>
              <a:gd name="connsiteX4" fmla="*/ 0 w 9144000"/>
              <a:gd name="connsiteY4" fmla="*/ 0 h 758952"/>
              <a:gd name="connsiteX0" fmla="*/ 0 w 9144000"/>
              <a:gd name="connsiteY0" fmla="*/ 0 h 760491"/>
              <a:gd name="connsiteX1" fmla="*/ 9144000 w 9144000"/>
              <a:gd name="connsiteY1" fmla="*/ 0 h 760491"/>
              <a:gd name="connsiteX2" fmla="*/ 9144000 w 9144000"/>
              <a:gd name="connsiteY2" fmla="*/ 758952 h 760491"/>
              <a:gd name="connsiteX3" fmla="*/ 8872396 w 9144000"/>
              <a:gd name="connsiteY3" fmla="*/ 760491 h 760491"/>
              <a:gd name="connsiteX4" fmla="*/ 0 w 9144000"/>
              <a:gd name="connsiteY4" fmla="*/ 758952 h 760491"/>
              <a:gd name="connsiteX5" fmla="*/ 0 w 9144000"/>
              <a:gd name="connsiteY5" fmla="*/ 0 h 760491"/>
              <a:gd name="connsiteX0" fmla="*/ 0 w 9144000"/>
              <a:gd name="connsiteY0" fmla="*/ 0 h 760491"/>
              <a:gd name="connsiteX1" fmla="*/ 9144000 w 9144000"/>
              <a:gd name="connsiteY1" fmla="*/ 0 h 760491"/>
              <a:gd name="connsiteX2" fmla="*/ 9144000 w 9144000"/>
              <a:gd name="connsiteY2" fmla="*/ 295747 h 760491"/>
              <a:gd name="connsiteX3" fmla="*/ 9144000 w 9144000"/>
              <a:gd name="connsiteY3" fmla="*/ 758952 h 760491"/>
              <a:gd name="connsiteX4" fmla="*/ 8872396 w 9144000"/>
              <a:gd name="connsiteY4" fmla="*/ 760491 h 760491"/>
              <a:gd name="connsiteX5" fmla="*/ 0 w 9144000"/>
              <a:gd name="connsiteY5" fmla="*/ 758952 h 760491"/>
              <a:gd name="connsiteX6" fmla="*/ 0 w 9144000"/>
              <a:gd name="connsiteY6" fmla="*/ 0 h 760491"/>
              <a:gd name="connsiteX0" fmla="*/ 0 w 9144000"/>
              <a:gd name="connsiteY0" fmla="*/ 0 h 760491"/>
              <a:gd name="connsiteX1" fmla="*/ 9144000 w 9144000"/>
              <a:gd name="connsiteY1" fmla="*/ 0 h 760491"/>
              <a:gd name="connsiteX2" fmla="*/ 9144000 w 9144000"/>
              <a:gd name="connsiteY2" fmla="*/ 295747 h 760491"/>
              <a:gd name="connsiteX3" fmla="*/ 8872396 w 9144000"/>
              <a:gd name="connsiteY3" fmla="*/ 760491 h 760491"/>
              <a:gd name="connsiteX4" fmla="*/ 0 w 9144000"/>
              <a:gd name="connsiteY4" fmla="*/ 758952 h 760491"/>
              <a:gd name="connsiteX5" fmla="*/ 0 w 9144000"/>
              <a:gd name="connsiteY5" fmla="*/ 0 h 760491"/>
              <a:gd name="connsiteX0" fmla="*/ 0 w 9144000"/>
              <a:gd name="connsiteY0" fmla="*/ 0 h 5143500"/>
              <a:gd name="connsiteX1" fmla="*/ 9144000 w 9144000"/>
              <a:gd name="connsiteY1" fmla="*/ 5143500 h 5143500"/>
              <a:gd name="connsiteX2" fmla="*/ 9144000 w 9144000"/>
              <a:gd name="connsiteY2" fmla="*/ 295747 h 5143500"/>
              <a:gd name="connsiteX3" fmla="*/ 8872396 w 9144000"/>
              <a:gd name="connsiteY3" fmla="*/ 760491 h 5143500"/>
              <a:gd name="connsiteX4" fmla="*/ 0 w 9144000"/>
              <a:gd name="connsiteY4" fmla="*/ 758952 h 5143500"/>
              <a:gd name="connsiteX5" fmla="*/ 0 w 9144000"/>
              <a:gd name="connsiteY5" fmla="*/ 0 h 5143500"/>
              <a:gd name="connsiteX0" fmla="*/ 0 w 9144000"/>
              <a:gd name="connsiteY0" fmla="*/ 4847753 h 4847753"/>
              <a:gd name="connsiteX1" fmla="*/ 9144000 w 9144000"/>
              <a:gd name="connsiteY1" fmla="*/ 4847753 h 4847753"/>
              <a:gd name="connsiteX2" fmla="*/ 9144000 w 9144000"/>
              <a:gd name="connsiteY2" fmla="*/ 0 h 4847753"/>
              <a:gd name="connsiteX3" fmla="*/ 8872396 w 9144000"/>
              <a:gd name="connsiteY3" fmla="*/ 464744 h 4847753"/>
              <a:gd name="connsiteX4" fmla="*/ 0 w 9144000"/>
              <a:gd name="connsiteY4" fmla="*/ 463205 h 4847753"/>
              <a:gd name="connsiteX5" fmla="*/ 0 w 9144000"/>
              <a:gd name="connsiteY5" fmla="*/ 4847753 h 4847753"/>
              <a:gd name="connsiteX0" fmla="*/ 0 w 9144000"/>
              <a:gd name="connsiteY0" fmla="*/ 4847753 h 4847753"/>
              <a:gd name="connsiteX1" fmla="*/ 9144000 w 9144000"/>
              <a:gd name="connsiteY1" fmla="*/ 4847753 h 4847753"/>
              <a:gd name="connsiteX2" fmla="*/ 9144000 w 9144000"/>
              <a:gd name="connsiteY2" fmla="*/ 0 h 4847753"/>
              <a:gd name="connsiteX3" fmla="*/ 9135572 w 9144000"/>
              <a:gd name="connsiteY3" fmla="*/ 115627 h 4847753"/>
              <a:gd name="connsiteX4" fmla="*/ 8872396 w 9144000"/>
              <a:gd name="connsiteY4" fmla="*/ 464744 h 4847753"/>
              <a:gd name="connsiteX5" fmla="*/ 0 w 9144000"/>
              <a:gd name="connsiteY5" fmla="*/ 463205 h 4847753"/>
              <a:gd name="connsiteX6" fmla="*/ 0 w 9144000"/>
              <a:gd name="connsiteY6" fmla="*/ 4847753 h 4847753"/>
              <a:gd name="connsiteX0" fmla="*/ 0 w 9144000"/>
              <a:gd name="connsiteY0" fmla="*/ 4733453 h 4733453"/>
              <a:gd name="connsiteX1" fmla="*/ 9144000 w 9144000"/>
              <a:gd name="connsiteY1" fmla="*/ 4733453 h 4733453"/>
              <a:gd name="connsiteX2" fmla="*/ 9144000 w 9144000"/>
              <a:gd name="connsiteY2" fmla="*/ 0 h 4733453"/>
              <a:gd name="connsiteX3" fmla="*/ 9135572 w 9144000"/>
              <a:gd name="connsiteY3" fmla="*/ 1327 h 4733453"/>
              <a:gd name="connsiteX4" fmla="*/ 8872396 w 9144000"/>
              <a:gd name="connsiteY4" fmla="*/ 350444 h 4733453"/>
              <a:gd name="connsiteX5" fmla="*/ 0 w 9144000"/>
              <a:gd name="connsiteY5" fmla="*/ 348905 h 4733453"/>
              <a:gd name="connsiteX6" fmla="*/ 0 w 9144000"/>
              <a:gd name="connsiteY6" fmla="*/ 4733453 h 4733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4733453">
                <a:moveTo>
                  <a:pt x="0" y="4733453"/>
                </a:moveTo>
                <a:lnTo>
                  <a:pt x="9144000" y="4733453"/>
                </a:lnTo>
                <a:lnTo>
                  <a:pt x="9144000" y="0"/>
                </a:lnTo>
                <a:lnTo>
                  <a:pt x="9135572" y="1327"/>
                </a:lnTo>
                <a:lnTo>
                  <a:pt x="8872396" y="350444"/>
                </a:lnTo>
                <a:lnTo>
                  <a:pt x="0" y="348905"/>
                </a:lnTo>
                <a:lnTo>
                  <a:pt x="0" y="47334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B856CC9-494A-F750-BE8B-CC846A00F34C}"/>
              </a:ext>
            </a:extLst>
          </p:cNvPr>
          <p:cNvCxnSpPr/>
          <p:nvPr userDrawn="1"/>
        </p:nvCxnSpPr>
        <p:spPr>
          <a:xfrm>
            <a:off x="609600" y="6437313"/>
            <a:ext cx="10972800" cy="15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DB5E033-EA6D-72BE-C4D2-BE322B838B4E}"/>
              </a:ext>
            </a:extLst>
          </p:cNvPr>
          <p:cNvSpPr txBox="1"/>
          <p:nvPr userDrawn="1"/>
        </p:nvSpPr>
        <p:spPr>
          <a:xfrm>
            <a:off x="609600" y="6497638"/>
            <a:ext cx="2840038" cy="1238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b="1" cap="all" dirty="0">
                <a:latin typeface="+mj-lt"/>
                <a:ea typeface="+mn-ea"/>
              </a:rPr>
              <a:t>SAE INTERNATIONAL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4965"/>
            <a:ext cx="10972800" cy="487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182880"/>
            <a:ext cx="10972800" cy="6705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B9BC0A0-8348-A1D2-B85E-7E4B0844EA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Paper # (if applicable)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DD4F8E-CD69-BA83-3BE5-E2CA3D602B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7CE19A-6683-4515-B491-91B8710875A8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358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:\Personale-Cica\Spin-off\LOGO\Logo_R&amp;D-CFD\JPG\R&amp;D_CFD_colori_tratt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286491"/>
            <a:ext cx="57600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 userDrawn="1"/>
        </p:nvSpPr>
        <p:spPr>
          <a:xfrm>
            <a:off x="10416480" y="0"/>
            <a:ext cx="177552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2667" i="1" u="sng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867683" y="6478620"/>
            <a:ext cx="76808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A49F9C2-56C8-4024-9760-7824AFBB1B1A}" type="slidenum">
              <a:rPr lang="it-IT" sz="2133" b="1" i="1" smtClean="0">
                <a:solidFill>
                  <a:schemeClr val="bg1"/>
                </a:solidFill>
              </a:rPr>
              <a:t>‹N›</a:t>
            </a:fld>
            <a:endParaRPr lang="it-IT" sz="2133" b="1" i="1" dirty="0">
              <a:solidFill>
                <a:schemeClr val="bg1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 l="12080" t="20000" r="50781" b="70750"/>
          <a:stretch>
            <a:fillRect/>
          </a:stretch>
        </p:blipFill>
        <p:spPr bwMode="auto">
          <a:xfrm>
            <a:off x="2401751" y="6382491"/>
            <a:ext cx="2466828" cy="384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" name="Picture 2" descr="C:\Users\Alessandro\Pictures\409078_168128616632420_265453612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0991" y="6334491"/>
            <a:ext cx="1875693" cy="4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D:\Personale-Cica\Spin-off\LOGO\Logo_C_Positivo_Colore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980" y="6226986"/>
            <a:ext cx="1718601" cy="640111"/>
          </a:xfrm>
          <a:prstGeom prst="rect">
            <a:avLst/>
          </a:prstGeom>
          <a:noFill/>
          <a:effectLst>
            <a:glow rad="635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54678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:\Personale-Cica\Spin-off\LOGO\Logo_R&amp;D-CFD\JPG\R&amp;D_CFD_colori_tratto.png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116967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 userDrawn="1"/>
        </p:nvSpPr>
        <p:spPr>
          <a:xfrm>
            <a:off x="10416480" y="0"/>
            <a:ext cx="177552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2667" i="1" u="sng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867683" y="6478620"/>
            <a:ext cx="76808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A49F9C2-56C8-4024-9760-7824AFBB1B1A}" type="slidenum">
              <a:rPr lang="it-IT" sz="2133" b="1" i="1" smtClean="0">
                <a:solidFill>
                  <a:schemeClr val="bg1"/>
                </a:solidFill>
              </a:rPr>
              <a:t>‹N›</a:t>
            </a:fld>
            <a:endParaRPr lang="it-IT" sz="2133" b="1" i="1">
              <a:solidFill>
                <a:schemeClr val="bg1"/>
              </a:solidFill>
            </a:endParaRP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298A77D8-AC7C-475B-8B9E-FDD5331646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" y="0"/>
            <a:ext cx="12143188" cy="5768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200" b="1" i="1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it-IT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93710076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7" name="Google Shape;116;p2">
            <a:extLst>
              <a:ext uri="{FF2B5EF4-FFF2-40B4-BE49-F238E27FC236}">
                <a16:creationId xmlns:a16="http://schemas.microsoft.com/office/drawing/2014/main" id="{EDFBDC8C-9AEF-4441-1E4B-6D8F4722004A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7" name="Google Shape;116;p2">
            <a:extLst>
              <a:ext uri="{FF2B5EF4-FFF2-40B4-BE49-F238E27FC236}">
                <a16:creationId xmlns:a16="http://schemas.microsoft.com/office/drawing/2014/main" id="{298BF82E-2919-8E82-E7CB-ABC3409EE5CD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8" name="Google Shape;116;p2">
            <a:extLst>
              <a:ext uri="{FF2B5EF4-FFF2-40B4-BE49-F238E27FC236}">
                <a16:creationId xmlns:a16="http://schemas.microsoft.com/office/drawing/2014/main" id="{B0ECD93D-09A2-DCDF-CBF3-E636EAC46F2C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10" name="Google Shape;116;p2">
            <a:extLst>
              <a:ext uri="{FF2B5EF4-FFF2-40B4-BE49-F238E27FC236}">
                <a16:creationId xmlns:a16="http://schemas.microsoft.com/office/drawing/2014/main" id="{12051E64-28A2-1BAC-624C-8572021A401B}"/>
              </a:ext>
            </a:extLst>
          </p:cNvPr>
          <p:cNvSpPr txBox="1">
            <a:spLocks noGrp="1"/>
          </p:cNvSpPr>
          <p:nvPr>
            <p:ph type="ftr" idx="1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6" name="Google Shape;116;p2">
            <a:extLst>
              <a:ext uri="{FF2B5EF4-FFF2-40B4-BE49-F238E27FC236}">
                <a16:creationId xmlns:a16="http://schemas.microsoft.com/office/drawing/2014/main" id="{EF6E188D-8171-1A62-07C4-877634D07A7D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5" name="Google Shape;116;p2">
            <a:extLst>
              <a:ext uri="{FF2B5EF4-FFF2-40B4-BE49-F238E27FC236}">
                <a16:creationId xmlns:a16="http://schemas.microsoft.com/office/drawing/2014/main" id="{04217A1D-ADEC-505E-6D65-6F10EB0BCAE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 dirty="0"/>
              <a:t>Giornata di Studio sui Motori – Perugia, 16/12/2022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8" name="Google Shape;116;p2">
            <a:extLst>
              <a:ext uri="{FF2B5EF4-FFF2-40B4-BE49-F238E27FC236}">
                <a16:creationId xmlns:a16="http://schemas.microsoft.com/office/drawing/2014/main" id="{9BBC620E-869B-F295-F991-14BDBA5D99F7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8" name="Google Shape;116;p2">
            <a:extLst>
              <a:ext uri="{FF2B5EF4-FFF2-40B4-BE49-F238E27FC236}">
                <a16:creationId xmlns:a16="http://schemas.microsoft.com/office/drawing/2014/main" id="{1D7EDDDF-E8AB-0CA6-319C-1EC65C681EF8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pPr/>
              <a:t>‹N›</a:t>
            </a:fld>
            <a:endParaRPr lang="de-DE"/>
          </a:p>
        </p:txBody>
      </p:sp>
      <p:sp>
        <p:nvSpPr>
          <p:cNvPr id="7" name="Google Shape;116;p2">
            <a:extLst>
              <a:ext uri="{FF2B5EF4-FFF2-40B4-BE49-F238E27FC236}">
                <a16:creationId xmlns:a16="http://schemas.microsoft.com/office/drawing/2014/main" id="{C774DA55-0C06-600E-6B7E-11C8BDDCDF83}"/>
              </a:ext>
            </a:extLst>
          </p:cNvPr>
          <p:cNvSpPr txBox="1">
            <a:spLocks noGrp="1"/>
          </p:cNvSpPr>
          <p:nvPr>
            <p:ph type="ftr" idx="3"/>
          </p:nvPr>
        </p:nvSpPr>
        <p:spPr>
          <a:xfrm>
            <a:off x="3939300" y="640508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lang="it-IT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buSzPts val="1400"/>
            </a:pPr>
            <a:r>
              <a:rPr lang="it-IT" dirty="0"/>
              <a:t>Giornata di Studio sui Motori – Perugia, 16/12/2022</a:t>
            </a:r>
          </a:p>
        </p:txBody>
      </p:sp>
      <p:pic>
        <p:nvPicPr>
          <p:cNvPr id="8" name="Google Shape;114;p2">
            <a:extLst>
              <a:ext uri="{FF2B5EF4-FFF2-40B4-BE49-F238E27FC236}">
                <a16:creationId xmlns:a16="http://schemas.microsoft.com/office/drawing/2014/main" id="{F8CF5269-4C4D-1A48-02E2-CCE8D088AB00}"/>
              </a:ext>
            </a:extLst>
          </p:cNvPr>
          <p:cNvPicPr preferRelativeResize="0"/>
          <p:nvPr userDrawn="1"/>
        </p:nvPicPr>
        <p:blipFill rotWithShape="1">
          <a:blip r:embed="rId18">
            <a:alphaModFix/>
          </a:blip>
          <a:srcRect/>
          <a:stretch/>
        </p:blipFill>
        <p:spPr>
          <a:xfrm>
            <a:off x="10334105" y="0"/>
            <a:ext cx="1857895" cy="92686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209A075-4950-F62B-1F40-5E3A1F5565DB}"/>
              </a:ext>
            </a:extLst>
          </p:cNvPr>
          <p:cNvSpPr txBox="1"/>
          <p:nvPr userDrawn="1"/>
        </p:nvSpPr>
        <p:spPr>
          <a:xfrm>
            <a:off x="10334104" y="762351"/>
            <a:ext cx="1857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Dipartimento di Ingegneria</a:t>
            </a:r>
          </a:p>
          <a:p>
            <a:r>
              <a:rPr lang="it-IT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«Enzo Ferrari»</a:t>
            </a:r>
          </a:p>
          <a:p>
            <a:r>
              <a:rPr lang="it-IT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Gruppo di Macchine &amp; Sistemi Energetici</a:t>
            </a:r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2.jpe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gif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58.png"/><Relationship Id="rId4" Type="http://schemas.openxmlformats.org/officeDocument/2006/relationships/image" Target="../media/image5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emf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/>
          <p:nvPr/>
        </p:nvSpPr>
        <p:spPr>
          <a:xfrm>
            <a:off x="433166" y="-478"/>
            <a:ext cx="6754318" cy="6858478"/>
          </a:xfrm>
          <a:custGeom>
            <a:avLst/>
            <a:gdLst/>
            <a:ahLst/>
            <a:cxnLst/>
            <a:rect l="l" t="t" r="r" b="b"/>
            <a:pathLst>
              <a:path w="6754318" h="6858478" extrusionOk="0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rgbClr val="262626">
              <a:alpha val="6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0" y="0"/>
            <a:ext cx="6386947" cy="6858478"/>
          </a:xfrm>
          <a:custGeom>
            <a:avLst/>
            <a:gdLst/>
            <a:ahLst/>
            <a:cxnLst/>
            <a:rect l="l" t="t" r="r" b="b"/>
            <a:pathLst>
              <a:path w="6386947" h="6858478" extrusionOk="0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>
                <a:solidFill>
                  <a:schemeClr val="dk1"/>
                </a:solidFill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01" name="Google Shape;101;p1"/>
          <p:cNvSpPr txBox="1">
            <a:spLocks noGrp="1"/>
          </p:cNvSpPr>
          <p:nvPr>
            <p:ph type="ctrTitle" idx="4294967295"/>
          </p:nvPr>
        </p:nvSpPr>
        <p:spPr>
          <a:xfrm>
            <a:off x="0" y="5073650"/>
            <a:ext cx="6378575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l">
              <a:spcBef>
                <a:spcPts val="0"/>
              </a:spcBef>
              <a:buClr>
                <a:schemeClr val="lt1"/>
              </a:buClr>
              <a:buSzPts val="2800"/>
            </a:pPr>
            <a:r>
              <a:rPr lang="it-IT" sz="2800" dirty="0">
                <a:solidFill>
                  <a:schemeClr val="bg1"/>
                </a:solidFill>
              </a:rPr>
              <a:t>Dipartimento di Ingegneria</a:t>
            </a:r>
            <a:br>
              <a:rPr lang="it-IT" sz="2800" dirty="0">
                <a:solidFill>
                  <a:schemeClr val="bg1"/>
                </a:solidFill>
              </a:rPr>
            </a:br>
            <a:r>
              <a:rPr lang="it-IT" sz="2800" dirty="0">
                <a:solidFill>
                  <a:schemeClr val="bg1"/>
                </a:solidFill>
              </a:rPr>
              <a:t>«Enzo Ferrari»</a:t>
            </a:r>
            <a:br>
              <a:rPr lang="it-IT" sz="2800" dirty="0">
                <a:solidFill>
                  <a:schemeClr val="bg1"/>
                </a:solidFill>
              </a:rPr>
            </a:br>
            <a:br>
              <a:rPr lang="it-IT" sz="2800" dirty="0">
                <a:solidFill>
                  <a:schemeClr val="bg1"/>
                </a:solidFill>
              </a:rPr>
            </a:br>
            <a:r>
              <a:rPr lang="it-IT" sz="2800" dirty="0">
                <a:solidFill>
                  <a:schemeClr val="bg1"/>
                </a:solidFill>
              </a:rPr>
              <a:t>Gruppo di Macchine &amp; Sistemi Energetici</a:t>
            </a:r>
          </a:p>
        </p:txBody>
      </p:sp>
      <p:sp>
        <p:nvSpPr>
          <p:cNvPr id="105" name="Google Shape;105;p1"/>
          <p:cNvSpPr txBox="1"/>
          <p:nvPr/>
        </p:nvSpPr>
        <p:spPr>
          <a:xfrm>
            <a:off x="4765796" y="64008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352DC88-AD95-4D6A-A33A-AEADAE8E835A}"/>
              </a:ext>
            </a:extLst>
          </p:cNvPr>
          <p:cNvSpPr txBox="1"/>
          <p:nvPr/>
        </p:nvSpPr>
        <p:spPr>
          <a:xfrm>
            <a:off x="111432" y="373283"/>
            <a:ext cx="3336921" cy="326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it-IT" i="1" dirty="0">
                <a:solidFill>
                  <a:schemeClr val="bg1"/>
                </a:solidFill>
              </a:rPr>
              <a:t>Prof. Massimo Borghi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it-IT" i="1" dirty="0">
                <a:solidFill>
                  <a:schemeClr val="bg1"/>
                </a:solidFill>
              </a:rPr>
              <a:t>Prof. Giuseppe Cantore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it-IT" i="1" dirty="0">
                <a:solidFill>
                  <a:schemeClr val="bg1"/>
                </a:solidFill>
              </a:rPr>
              <a:t>Prof. Enrico Mattarelli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it-IT" i="1" dirty="0">
                <a:solidFill>
                  <a:schemeClr val="bg1"/>
                </a:solidFill>
              </a:rPr>
              <a:t>Prof. Alessandro D’Adamo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it-IT" b="1" i="1" dirty="0">
                <a:solidFill>
                  <a:schemeClr val="bg1"/>
                </a:solidFill>
              </a:rPr>
              <a:t>Prof. Stefano Fontanesi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it-IT" i="1" dirty="0">
                <a:solidFill>
                  <a:schemeClr val="bg1"/>
                </a:solidFill>
              </a:rPr>
              <a:t>Prof. Carlo Alberto Rinaldini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it-IT" i="1" dirty="0">
                <a:solidFill>
                  <a:schemeClr val="bg1"/>
                </a:solidFill>
              </a:rPr>
              <a:t>Prof. Barbara </a:t>
            </a:r>
            <a:r>
              <a:rPr lang="it-IT" i="1" dirty="0" err="1">
                <a:solidFill>
                  <a:schemeClr val="bg1"/>
                </a:solidFill>
              </a:rPr>
              <a:t>Zardin</a:t>
            </a:r>
            <a:endParaRPr lang="it-IT" i="1" dirty="0">
              <a:solidFill>
                <a:schemeClr val="bg1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ct val="100000"/>
            </a:pPr>
            <a:r>
              <a:rPr lang="it-IT" i="1" dirty="0">
                <a:solidFill>
                  <a:schemeClr val="bg1"/>
                </a:solidFill>
              </a:rPr>
              <a:t>Dott. Fabio Berni</a:t>
            </a:r>
          </a:p>
          <a:p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17E13AE-8157-4DEA-BA4B-B9524FCDC5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414" y="275721"/>
            <a:ext cx="5766649" cy="2076813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492421" y="2496005"/>
            <a:ext cx="56995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Resistere, resistere, resistere (e innovare):</a:t>
            </a:r>
          </a:p>
          <a:p>
            <a:r>
              <a:rPr lang="it-IT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ricerca da Modena, il cuore di una Motor Valley che non vuol diventare E-Motor Valley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>
            <a:extLst>
              <a:ext uri="{FF2B5EF4-FFF2-40B4-BE49-F238E27FC236}">
                <a16:creationId xmlns:a16="http://schemas.microsoft.com/office/drawing/2014/main" id="{6DE6DD6D-FCA1-3CA5-67F7-32AA93EC4886}"/>
              </a:ext>
            </a:extLst>
          </p:cNvPr>
          <p:cNvSpPr/>
          <p:nvPr/>
        </p:nvSpPr>
        <p:spPr>
          <a:xfrm>
            <a:off x="30480" y="1402572"/>
            <a:ext cx="5649523" cy="493313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04792" indent="-304792" algn="just">
              <a:spcAft>
                <a:spcPts val="800"/>
              </a:spcAft>
              <a:buAutoNum type="arabicPeriod"/>
            </a:pPr>
            <a:r>
              <a:rPr lang="en-GB" dirty="0" err="1">
                <a:cs typeface="Arial" panose="020B0604020202020204" pitchFamily="34" charset="0"/>
              </a:rPr>
              <a:t>Velocità</a:t>
            </a:r>
            <a:r>
              <a:rPr lang="en-GB" dirty="0">
                <a:cs typeface="Arial" panose="020B0604020202020204" pitchFamily="34" charset="0"/>
              </a:rPr>
              <a:t> di </a:t>
            </a:r>
            <a:r>
              <a:rPr lang="en-GB" dirty="0" err="1">
                <a:cs typeface="Arial" panose="020B0604020202020204" pitchFamily="34" charset="0"/>
              </a:rPr>
              <a:t>fiamma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molto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superiori</a:t>
            </a:r>
            <a:r>
              <a:rPr lang="en-GB" dirty="0">
                <a:cs typeface="Arial" panose="020B0604020202020204" pitchFamily="34" charset="0"/>
              </a:rPr>
              <a:t> ai </a:t>
            </a:r>
            <a:r>
              <a:rPr lang="en-GB" dirty="0" err="1">
                <a:cs typeface="Arial" panose="020B0604020202020204" pitchFamily="34" charset="0"/>
              </a:rPr>
              <a:t>combustibili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convenzionali</a:t>
            </a:r>
            <a:endParaRPr lang="en-GB" dirty="0"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GB" dirty="0"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b="1" dirty="0">
                <a:cs typeface="Arial" panose="020B0604020202020204" pitchFamily="34" charset="0"/>
              </a:rPr>
              <a:t> Chemical Kinetics</a:t>
            </a:r>
          </a:p>
          <a:p>
            <a:pPr algn="just">
              <a:spcAft>
                <a:spcPts val="800"/>
              </a:spcAft>
            </a:pPr>
            <a:endParaRPr lang="en-GB" b="1" dirty="0"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7948A26-2DC0-0B02-C6C4-C952E5471F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024"/>
          <a:stretch/>
        </p:blipFill>
        <p:spPr>
          <a:xfrm>
            <a:off x="139265" y="2578227"/>
            <a:ext cx="5467937" cy="35615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14">
                <a:extLst>
                  <a:ext uri="{FF2B5EF4-FFF2-40B4-BE49-F238E27FC236}">
                    <a16:creationId xmlns:a16="http://schemas.microsoft.com/office/drawing/2014/main" id="{552798D1-F3C6-F1F4-06A4-2EEE49C26AC0}"/>
                  </a:ext>
                </a:extLst>
              </p:cNvPr>
              <p:cNvSpPr/>
              <p:nvPr/>
            </p:nvSpPr>
            <p:spPr>
              <a:xfrm>
                <a:off x="5740878" y="1402573"/>
                <a:ext cx="6351380" cy="4933133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spcAft>
                    <a:spcPts val="800"/>
                  </a:spcAft>
                </a:pPr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2. </a:t>
                </a:r>
                <a:r>
                  <a:rPr lang="en-GB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Instabilità</a:t>
                </a:r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di </a:t>
                </a:r>
                <a:r>
                  <a:rPr lang="en-GB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fiamma</a:t>
                </a:r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: </a:t>
                </a:r>
                <a:r>
                  <a:rPr lang="en-GB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idrodinamiche</a:t>
                </a:r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𝐿𝑒</m:t>
                    </m:r>
                    <m:r>
                      <a:rPr lang="it-IT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&lt;1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), e </a:t>
                </a:r>
                <a:r>
                  <a:rPr lang="en-GB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dovute</a:t>
                </a:r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GB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alla</a:t>
                </a:r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differential diffusion in </a:t>
                </a:r>
                <a:r>
                  <a:rPr lang="en-GB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condizioni</a:t>
                </a:r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di </a:t>
                </a:r>
                <a:r>
                  <a:rPr lang="en-GB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alte</a:t>
                </a:r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p</a:t>
                </a:r>
              </a:p>
              <a:p>
                <a:pPr algn="ctr">
                  <a:spcAft>
                    <a:spcPts val="800"/>
                  </a:spcAft>
                </a:pPr>
                <a:r>
                  <a:rPr lang="en-GB" dirty="0">
                    <a:solidFill>
                      <a:schemeClr val="tx1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GB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La </a:t>
                </a:r>
                <a:r>
                  <a:rPr lang="en-GB" b="1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separazione</a:t>
                </a:r>
                <a:r>
                  <a:rPr lang="en-GB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GB" b="1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concettuale</a:t>
                </a:r>
                <a:r>
                  <a:rPr lang="en-GB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GB" b="1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tra</a:t>
                </a:r>
                <a:r>
                  <a:rPr lang="en-GB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combustion </a:t>
                </a:r>
                <a:r>
                  <a:rPr lang="en-GB" b="1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laminare</a:t>
                </a:r>
                <a:r>
                  <a:rPr lang="en-GB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e </a:t>
                </a:r>
                <a:r>
                  <a:rPr lang="en-GB" b="1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turbolenta</a:t>
                </a:r>
                <a:r>
                  <a:rPr lang="en-GB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GB" b="1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regge</a:t>
                </a:r>
                <a:r>
                  <a:rPr lang="en-GB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GB" b="1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ancora</a:t>
                </a:r>
                <a:r>
                  <a:rPr lang="en-GB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?</a:t>
                </a:r>
                <a:endParaRPr lang="en-GB" b="1" dirty="0">
                  <a:solidFill>
                    <a:schemeClr val="tx1"/>
                  </a:solidFill>
                  <a:cs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6" name="Rectangle 14">
                <a:extLst>
                  <a:ext uri="{FF2B5EF4-FFF2-40B4-BE49-F238E27FC236}">
                    <a16:creationId xmlns:a16="http://schemas.microsoft.com/office/drawing/2014/main" id="{552798D1-F3C6-F1F4-06A4-2EEE49C26A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878" y="1402573"/>
                <a:ext cx="6351380" cy="4933133"/>
              </a:xfrm>
              <a:prstGeom prst="rect">
                <a:avLst/>
              </a:prstGeom>
              <a:blipFill>
                <a:blip r:embed="rId4"/>
                <a:stretch>
                  <a:fillRect l="-864" t="-618" r="-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magine 6">
            <a:extLst>
              <a:ext uri="{FF2B5EF4-FFF2-40B4-BE49-F238E27FC236}">
                <a16:creationId xmlns:a16="http://schemas.microsoft.com/office/drawing/2014/main" id="{E171175B-AE6F-CCFB-294F-EA67CD0C53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157" y="2812371"/>
            <a:ext cx="3579464" cy="331020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DDC1F71-EC39-933E-E05D-CEEFF99FD8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3072" y="3129353"/>
            <a:ext cx="2219664" cy="2676241"/>
          </a:xfrm>
          <a:prstGeom prst="rect">
            <a:avLst/>
          </a:prstGeom>
        </p:spPr>
      </p:pic>
      <p:sp>
        <p:nvSpPr>
          <p:cNvPr id="13" name="Freccia destra con strisce 12">
            <a:extLst>
              <a:ext uri="{FF2B5EF4-FFF2-40B4-BE49-F238E27FC236}">
                <a16:creationId xmlns:a16="http://schemas.microsoft.com/office/drawing/2014/main" id="{8111E50D-7328-8BDA-4880-B06A56D64040}"/>
              </a:ext>
            </a:extLst>
          </p:cNvPr>
          <p:cNvSpPr/>
          <p:nvPr/>
        </p:nvSpPr>
        <p:spPr>
          <a:xfrm>
            <a:off x="9401622" y="4289952"/>
            <a:ext cx="452012" cy="355039"/>
          </a:xfrm>
          <a:prstGeom prst="stripedRightArrow">
            <a:avLst/>
          </a:prstGeom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" name="Google Shape;338;p44">
            <a:extLst>
              <a:ext uri="{FF2B5EF4-FFF2-40B4-BE49-F238E27FC236}">
                <a16:creationId xmlns:a16="http://schemas.microsoft.com/office/drawing/2014/main" id="{B166FDFA-60D0-4532-9986-36805760EF7A}"/>
              </a:ext>
            </a:extLst>
          </p:cNvPr>
          <p:cNvSpPr txBox="1">
            <a:spLocks/>
          </p:cNvSpPr>
          <p:nvPr/>
        </p:nvSpPr>
        <p:spPr>
          <a:xfrm>
            <a:off x="319337" y="172991"/>
            <a:ext cx="1077424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Verso la combustione di miscele aria/idrogeno</a:t>
            </a:r>
            <a:endParaRPr lang="it-IT" sz="2800" dirty="0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EF900439-3BF6-FC05-2E44-4E530CF71C7D}"/>
              </a:ext>
            </a:extLst>
          </p:cNvPr>
          <p:cNvCxnSpPr>
            <a:cxnSpLocks/>
          </p:cNvCxnSpPr>
          <p:nvPr/>
        </p:nvCxnSpPr>
        <p:spPr>
          <a:xfrm>
            <a:off x="304823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455804"/>
      </p:ext>
    </p:extLst>
  </p:cSld>
  <p:clrMapOvr>
    <a:masterClrMapping/>
  </p:clrMapOvr>
  <p:transition advClick="0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11</a:t>
            </a:fld>
            <a:endParaRPr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8598E4DC-0FA6-4E5D-9F05-76F8CC1442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30" y="1378316"/>
            <a:ext cx="2063414" cy="2063414"/>
          </a:xfrm>
          <a:prstGeom prst="rect">
            <a:avLst/>
          </a:prstGeom>
        </p:spPr>
      </p:pic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2A0CE0C6-689E-4EAD-9A2C-DADAB66D8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87066"/>
              </p:ext>
            </p:extLst>
          </p:nvPr>
        </p:nvGraphicFramePr>
        <p:xfrm>
          <a:off x="2331744" y="1093280"/>
          <a:ext cx="3804056" cy="292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2028">
                  <a:extLst>
                    <a:ext uri="{9D8B030D-6E8A-4147-A177-3AD203B41FA5}">
                      <a16:colId xmlns:a16="http://schemas.microsoft.com/office/drawing/2014/main" val="769197057"/>
                    </a:ext>
                  </a:extLst>
                </a:gridCol>
                <a:gridCol w="1902028">
                  <a:extLst>
                    <a:ext uri="{9D8B030D-6E8A-4147-A177-3AD203B41FA5}">
                      <a16:colId xmlns:a16="http://schemas.microsoft.com/office/drawing/2014/main" val="4293127090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N° of </a:t>
                      </a:r>
                      <a:r>
                        <a:rPr lang="it-IT" sz="1800" dirty="0" err="1">
                          <a:latin typeface="+mn-lt"/>
                          <a:ea typeface="Cambria" panose="02040503050406030204" pitchFamily="18" charset="0"/>
                        </a:rPr>
                        <a:t>cylinders</a:t>
                      </a:r>
                      <a:endParaRPr lang="it-IT" sz="1800" dirty="0"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290292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Bore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87 mm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117126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it-IT" sz="1800" dirty="0" err="1">
                          <a:latin typeface="+mn-lt"/>
                          <a:ea typeface="Cambria" panose="02040503050406030204" pitchFamily="18" charset="0"/>
                        </a:rPr>
                        <a:t>Stroke</a:t>
                      </a:r>
                      <a:endParaRPr lang="it-IT" sz="1800" dirty="0"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85 mm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91041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it-IT" sz="1800" dirty="0" err="1">
                          <a:latin typeface="+mn-lt"/>
                          <a:ea typeface="Cambria" panose="02040503050406030204" pitchFamily="18" charset="0"/>
                        </a:rPr>
                        <a:t>Displacement</a:t>
                      </a:r>
                      <a:endParaRPr lang="it-IT" sz="1800" dirty="0"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505 cm3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200066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Injection System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DI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62139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CR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19:1→10:1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225745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Power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12.24/9 kW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743571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it-IT" sz="1800" dirty="0" err="1">
                          <a:latin typeface="+mn-lt"/>
                          <a:ea typeface="Cambria" panose="02040503050406030204" pitchFamily="18" charset="0"/>
                        </a:rPr>
                        <a:t>Fuel</a:t>
                      </a:r>
                      <a:endParaRPr lang="it-IT" sz="1800" dirty="0">
                        <a:latin typeface="+mn-lt"/>
                        <a:ea typeface="Cambria" panose="02040503050406030204" pitchFamily="18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latin typeface="+mn-lt"/>
                          <a:ea typeface="Cambria" panose="02040503050406030204" pitchFamily="18" charset="0"/>
                        </a:rPr>
                        <a:t>Diesel→H2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2517551"/>
                  </a:ext>
                </a:extLst>
              </a:tr>
            </a:tbl>
          </a:graphicData>
        </a:graphic>
      </p:graphicFrame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E53808E-6E74-4913-807E-E425F436734F}"/>
              </a:ext>
            </a:extLst>
          </p:cNvPr>
          <p:cNvSpPr txBox="1"/>
          <p:nvPr/>
        </p:nvSpPr>
        <p:spPr>
          <a:xfrm>
            <a:off x="6093561" y="1994640"/>
            <a:ext cx="49198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err="1">
                <a:ea typeface="Cambria" panose="02040503050406030204" pitchFamily="18" charset="0"/>
              </a:rPr>
              <a:t>Obiettivo</a:t>
            </a:r>
            <a:r>
              <a:rPr lang="en-GB" dirty="0">
                <a:ea typeface="Cambria" panose="02040503050406030204" pitchFamily="18" charset="0"/>
              </a:rPr>
              <a:t>: </a:t>
            </a:r>
            <a:r>
              <a:rPr lang="en-GB" dirty="0" err="1">
                <a:ea typeface="Cambria" panose="02040503050406030204" pitchFamily="18" charset="0"/>
              </a:rPr>
              <a:t>sviluppo</a:t>
            </a:r>
            <a:r>
              <a:rPr lang="en-GB" dirty="0">
                <a:ea typeface="Cambria" panose="02040503050406030204" pitchFamily="18" charset="0"/>
              </a:rPr>
              <a:t> di </a:t>
            </a:r>
            <a:r>
              <a:rPr lang="en-GB" dirty="0" err="1">
                <a:ea typeface="Cambria" panose="02040503050406030204" pitchFamily="18" charset="0"/>
              </a:rPr>
              <a:t>una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metodologia</a:t>
            </a:r>
            <a:r>
              <a:rPr lang="en-GB" dirty="0">
                <a:ea typeface="Cambria" panose="02040503050406030204" pitchFamily="18" charset="0"/>
              </a:rPr>
              <a:t> 3D-CFD per la </a:t>
            </a:r>
            <a:r>
              <a:rPr lang="en-GB" dirty="0" err="1">
                <a:ea typeface="Cambria" panose="02040503050406030204" pitchFamily="18" charset="0"/>
              </a:rPr>
              <a:t>simulazione</a:t>
            </a:r>
            <a:r>
              <a:rPr lang="en-GB" dirty="0">
                <a:ea typeface="Cambria" panose="02040503050406030204" pitchFamily="18" charset="0"/>
              </a:rPr>
              <a:t> di H</a:t>
            </a:r>
            <a:r>
              <a:rPr lang="en-GB" baseline="-25000" dirty="0">
                <a:ea typeface="Cambria" panose="02040503050406030204" pitchFamily="18" charset="0"/>
              </a:rPr>
              <a:t>2</a:t>
            </a:r>
            <a:r>
              <a:rPr lang="en-GB" dirty="0">
                <a:ea typeface="Cambria" panose="02040503050406030204" pitchFamily="18" charset="0"/>
              </a:rPr>
              <a:t> ICEs.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ea typeface="Cambria" panose="02040503050406030204" pitchFamily="18" charset="0"/>
              </a:rPr>
              <a:t>La </a:t>
            </a:r>
            <a:r>
              <a:rPr lang="en-GB" dirty="0" err="1">
                <a:ea typeface="Cambria" panose="02040503050406030204" pitchFamily="18" charset="0"/>
              </a:rPr>
              <a:t>validazione</a:t>
            </a:r>
            <a:r>
              <a:rPr lang="en-GB" dirty="0">
                <a:ea typeface="Cambria" panose="02040503050406030204" pitchFamily="18" charset="0"/>
              </a:rPr>
              <a:t> è </a:t>
            </a:r>
            <a:r>
              <a:rPr lang="en-GB" dirty="0" err="1">
                <a:ea typeface="Cambria" panose="02040503050406030204" pitchFamily="18" charset="0"/>
              </a:rPr>
              <a:t>effettuata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tramite</a:t>
            </a:r>
            <a:r>
              <a:rPr lang="en-GB" dirty="0">
                <a:ea typeface="Cambria" panose="02040503050406030204" pitchFamily="18" charset="0"/>
              </a:rPr>
              <a:t> il </a:t>
            </a:r>
            <a:r>
              <a:rPr lang="en-GB" dirty="0" err="1">
                <a:ea typeface="Cambria" panose="02040503050406030204" pitchFamily="18" charset="0"/>
              </a:rPr>
              <a:t>confronto</a:t>
            </a:r>
            <a:r>
              <a:rPr lang="en-GB" dirty="0">
                <a:ea typeface="Cambria" panose="02040503050406030204" pitchFamily="18" charset="0"/>
              </a:rPr>
              <a:t> con le </a:t>
            </a:r>
            <a:r>
              <a:rPr lang="en-GB" dirty="0" err="1">
                <a:ea typeface="Cambria" panose="02040503050406030204" pitchFamily="18" charset="0"/>
              </a:rPr>
              <a:t>misure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effettuate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all’</a:t>
            </a:r>
            <a:r>
              <a:rPr lang="en-GB" b="1" i="1" u="sng" dirty="0" err="1">
                <a:ea typeface="Cambria" panose="02040503050406030204" pitchFamily="18" charset="0"/>
              </a:rPr>
              <a:t>Università</a:t>
            </a:r>
            <a:r>
              <a:rPr lang="en-GB" b="1" i="1" u="sng" dirty="0">
                <a:ea typeface="Cambria" panose="02040503050406030204" pitchFamily="18" charset="0"/>
              </a:rPr>
              <a:t> di Pisa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che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si</a:t>
            </a:r>
            <a:r>
              <a:rPr lang="en-GB" dirty="0">
                <a:ea typeface="Cambria" panose="02040503050406030204" pitchFamily="18" charset="0"/>
              </a:rPr>
              <a:t> è </a:t>
            </a:r>
            <a:r>
              <a:rPr lang="en-GB" dirty="0" err="1">
                <a:ea typeface="Cambria" panose="02040503050406030204" pitchFamily="18" charset="0"/>
              </a:rPr>
              <a:t>occupata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della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conversione</a:t>
            </a:r>
            <a:r>
              <a:rPr lang="en-GB" dirty="0"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330C3DA4-28C8-48AC-9CD6-12FD71A7D2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5" t="10364" r="16554" b="10364"/>
          <a:stretch/>
        </p:blipFill>
        <p:spPr>
          <a:xfrm>
            <a:off x="11218602" y="2336412"/>
            <a:ext cx="899224" cy="79378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239DC25E-EF9D-48A1-8171-D437231551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8" t="2454" b="18507"/>
          <a:stretch/>
        </p:blipFill>
        <p:spPr>
          <a:xfrm>
            <a:off x="1247771" y="4082716"/>
            <a:ext cx="2568553" cy="1773368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D2861948-75F3-46BF-BC28-E2EE8D47BC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3" t="25547" r="6139" b="16544"/>
          <a:stretch/>
        </p:blipFill>
        <p:spPr>
          <a:xfrm>
            <a:off x="4126288" y="4082716"/>
            <a:ext cx="1536266" cy="1690247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42BDE3D8-04BD-4FD1-90CD-930F6E2CCF53}"/>
              </a:ext>
            </a:extLst>
          </p:cNvPr>
          <p:cNvSpPr txBox="1"/>
          <p:nvPr/>
        </p:nvSpPr>
        <p:spPr>
          <a:xfrm>
            <a:off x="6093561" y="4313994"/>
            <a:ext cx="477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err="1">
                <a:ea typeface="Cambria" panose="02040503050406030204" pitchFamily="18" charset="0"/>
              </a:rPr>
              <a:t>Rc</a:t>
            </a:r>
            <a:r>
              <a:rPr lang="en-GB" dirty="0">
                <a:ea typeface="Cambria" panose="02040503050406030204" pitchFamily="18" charset="0"/>
              </a:rPr>
              <a:t> ridotto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err="1">
                <a:ea typeface="Cambria" panose="02040503050406030204" pitchFamily="18" charset="0"/>
              </a:rPr>
              <a:t>Iniezione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diretta</a:t>
            </a:r>
            <a:r>
              <a:rPr lang="en-GB" dirty="0">
                <a:ea typeface="Cambria" panose="02040503050406030204" pitchFamily="18" charset="0"/>
              </a:rPr>
              <a:t> di H</a:t>
            </a:r>
            <a:r>
              <a:rPr lang="en-GB" baseline="-25000" dirty="0">
                <a:ea typeface="Cambria" panose="02040503050406030204" pitchFamily="18" charset="0"/>
              </a:rPr>
              <a:t>2</a:t>
            </a:r>
            <a:endParaRPr lang="en-GB" dirty="0">
              <a:ea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ea typeface="Cambria" panose="02040503050406030204" pitchFamily="18" charset="0"/>
              </a:rPr>
              <a:t>Testa </a:t>
            </a:r>
            <a:r>
              <a:rPr lang="en-GB" dirty="0" err="1">
                <a:ea typeface="Cambria" panose="02040503050406030204" pitchFamily="18" charset="0"/>
              </a:rPr>
              <a:t>modificata</a:t>
            </a:r>
            <a:r>
              <a:rPr lang="en-GB" dirty="0">
                <a:ea typeface="Cambria" panose="02040503050406030204" pitchFamily="18" charset="0"/>
              </a:rPr>
              <a:t> per </a:t>
            </a:r>
            <a:r>
              <a:rPr lang="en-GB" dirty="0" err="1">
                <a:ea typeface="Cambria" panose="02040503050406030204" pitchFamily="18" charset="0"/>
              </a:rPr>
              <a:t>alloggiare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gli</a:t>
            </a:r>
            <a:r>
              <a:rPr lang="en-GB" dirty="0">
                <a:ea typeface="Cambria" panose="02040503050406030204" pitchFamily="18" charset="0"/>
              </a:rPr>
              <a:t> </a:t>
            </a:r>
            <a:r>
              <a:rPr lang="en-GB" dirty="0" err="1">
                <a:ea typeface="Cambria" panose="02040503050406030204" pitchFamily="18" charset="0"/>
              </a:rPr>
              <a:t>iniettori</a:t>
            </a:r>
            <a:r>
              <a:rPr lang="en-GB" dirty="0">
                <a:ea typeface="Cambria" panose="02040503050406030204" pitchFamily="18" charset="0"/>
              </a:rPr>
              <a:t> H</a:t>
            </a:r>
            <a:r>
              <a:rPr lang="en-GB" baseline="-25000" dirty="0">
                <a:ea typeface="Cambria" panose="02040503050406030204" pitchFamily="18" charset="0"/>
              </a:rPr>
              <a:t>2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err="1">
                <a:ea typeface="Cambria" panose="02040503050406030204" pitchFamily="18" charset="0"/>
              </a:rPr>
              <a:t>Aggiunta</a:t>
            </a:r>
            <a:r>
              <a:rPr lang="en-GB" dirty="0">
                <a:ea typeface="Cambria" panose="02040503050406030204" pitchFamily="18" charset="0"/>
              </a:rPr>
              <a:t> candela</a:t>
            </a:r>
          </a:p>
        </p:txBody>
      </p:sp>
      <p:sp>
        <p:nvSpPr>
          <p:cNvPr id="3" name="Google Shape;338;p44">
            <a:extLst>
              <a:ext uri="{FF2B5EF4-FFF2-40B4-BE49-F238E27FC236}">
                <a16:creationId xmlns:a16="http://schemas.microsoft.com/office/drawing/2014/main" id="{761D8D38-B7BC-E631-9959-CB6B1A35EC33}"/>
              </a:ext>
            </a:extLst>
          </p:cNvPr>
          <p:cNvSpPr txBox="1">
            <a:spLocks/>
          </p:cNvSpPr>
          <p:nvPr/>
        </p:nvSpPr>
        <p:spPr>
          <a:xfrm>
            <a:off x="319337" y="172991"/>
            <a:ext cx="1077424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Conversione di un Motore KOHLER 15LD500 ad H</a:t>
            </a:r>
            <a:r>
              <a:rPr lang="it-IT" sz="2400" b="1" baseline="-25000" dirty="0"/>
              <a:t>2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530E34F5-F043-7A43-FA59-28BA850B9BBA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296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12</a:t>
            </a:fld>
            <a:endParaRPr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330C3DA4-28C8-48AC-9CD6-12FD71A7D2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5" t="10364" r="16554" b="10364"/>
          <a:stretch/>
        </p:blipFill>
        <p:spPr>
          <a:xfrm>
            <a:off x="10813440" y="2095216"/>
            <a:ext cx="899224" cy="793784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702BE988-6073-48DB-93A7-2D5821AE3F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4" t="4301" r="34401" b="26309"/>
          <a:stretch/>
        </p:blipFill>
        <p:spPr>
          <a:xfrm>
            <a:off x="265491" y="1421651"/>
            <a:ext cx="1508455" cy="1420723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75D6AA09-9AEC-408C-A95D-63EE72A742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10" t="33405" r="13756" b="34337"/>
          <a:stretch/>
        </p:blipFill>
        <p:spPr>
          <a:xfrm>
            <a:off x="1757059" y="1597713"/>
            <a:ext cx="615169" cy="1400106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D77C9D9C-3ED9-42B5-987E-F158E5624112}"/>
              </a:ext>
            </a:extLst>
          </p:cNvPr>
          <p:cNvSpPr txBox="1"/>
          <p:nvPr/>
        </p:nvSpPr>
        <p:spPr>
          <a:xfrm>
            <a:off x="1548392" y="1285912"/>
            <a:ext cx="1032499" cy="303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dirty="0" err="1"/>
              <a:t>Vmag</a:t>
            </a:r>
            <a:r>
              <a:rPr lang="it-IT" sz="1050" dirty="0"/>
              <a:t> [m/s]</a:t>
            </a:r>
          </a:p>
        </p:txBody>
      </p:sp>
      <p:pic>
        <p:nvPicPr>
          <p:cNvPr id="39" name="Immagine 38">
            <a:extLst>
              <a:ext uri="{FF2B5EF4-FFF2-40B4-BE49-F238E27FC236}">
                <a16:creationId xmlns:a16="http://schemas.microsoft.com/office/drawing/2014/main" id="{E4C85DC8-2E81-46C8-ABCD-40DD9FA761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3" t="4762" r="36191" b="30059"/>
          <a:stretch/>
        </p:blipFill>
        <p:spPr bwMode="auto">
          <a:xfrm>
            <a:off x="231831" y="2824784"/>
            <a:ext cx="1558499" cy="14625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61BCCE5E-A5F5-489A-819C-7902A73DCC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" b="18920"/>
          <a:stretch/>
        </p:blipFill>
        <p:spPr>
          <a:xfrm>
            <a:off x="248662" y="4268113"/>
            <a:ext cx="1588414" cy="1420723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D2F82341-6D16-44BB-9D8C-E6AE6F1FBF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86" b="4261"/>
          <a:stretch/>
        </p:blipFill>
        <p:spPr>
          <a:xfrm>
            <a:off x="163425" y="5707400"/>
            <a:ext cx="1748510" cy="261321"/>
          </a:xfrm>
          <a:prstGeom prst="rect">
            <a:avLst/>
          </a:prstGeom>
        </p:spPr>
      </p:pic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53465197-C277-4048-AFC0-17BC035413E4}"/>
              </a:ext>
            </a:extLst>
          </p:cNvPr>
          <p:cNvCxnSpPr/>
          <p:nvPr/>
        </p:nvCxnSpPr>
        <p:spPr>
          <a:xfrm>
            <a:off x="2458426" y="1656583"/>
            <a:ext cx="0" cy="3816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Immagine 42">
            <a:extLst>
              <a:ext uri="{FF2B5EF4-FFF2-40B4-BE49-F238E27FC236}">
                <a16:creationId xmlns:a16="http://schemas.microsoft.com/office/drawing/2014/main" id="{C1DA70D9-1D0C-464A-A865-E195A322EAB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7915"/>
          <a:stretch/>
        </p:blipFill>
        <p:spPr>
          <a:xfrm>
            <a:off x="2538131" y="749016"/>
            <a:ext cx="2129992" cy="180000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8F867849-DDD0-4BAC-8FDA-2796DC5EF5C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3815"/>
          <a:stretch/>
        </p:blipFill>
        <p:spPr>
          <a:xfrm>
            <a:off x="4695601" y="785016"/>
            <a:ext cx="2589867" cy="1728000"/>
          </a:xfrm>
          <a:prstGeom prst="rect">
            <a:avLst/>
          </a:prstGeom>
        </p:spPr>
      </p:pic>
      <p:pic>
        <p:nvPicPr>
          <p:cNvPr id="45" name="Immagine 44">
            <a:extLst>
              <a:ext uri="{FF2B5EF4-FFF2-40B4-BE49-F238E27FC236}">
                <a16:creationId xmlns:a16="http://schemas.microsoft.com/office/drawing/2014/main" id="{BCAD4E27-2BF6-498D-9968-99EC625276A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" r="411"/>
          <a:stretch/>
        </p:blipFill>
        <p:spPr bwMode="auto">
          <a:xfrm>
            <a:off x="2938073" y="2665743"/>
            <a:ext cx="3460100" cy="100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6" name="Connettore diritto 45">
            <a:extLst>
              <a:ext uri="{FF2B5EF4-FFF2-40B4-BE49-F238E27FC236}">
                <a16:creationId xmlns:a16="http://schemas.microsoft.com/office/drawing/2014/main" id="{759BD0F2-E50B-40AB-A9B1-654435169772}"/>
              </a:ext>
            </a:extLst>
          </p:cNvPr>
          <p:cNvCxnSpPr/>
          <p:nvPr/>
        </p:nvCxnSpPr>
        <p:spPr>
          <a:xfrm>
            <a:off x="7202666" y="1486761"/>
            <a:ext cx="0" cy="3816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Immagine 47">
            <a:extLst>
              <a:ext uri="{FF2B5EF4-FFF2-40B4-BE49-F238E27FC236}">
                <a16:creationId xmlns:a16="http://schemas.microsoft.com/office/drawing/2014/main" id="{6E0DD51A-E84D-4C96-8A40-21CD9713174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7049" r="12302"/>
          <a:stretch/>
        </p:blipFill>
        <p:spPr>
          <a:xfrm>
            <a:off x="3728670" y="3816583"/>
            <a:ext cx="2521329" cy="1656000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CF138FD-BF75-42D5-A270-DC6FEF640587}"/>
              </a:ext>
            </a:extLst>
          </p:cNvPr>
          <p:cNvSpPr txBox="1"/>
          <p:nvPr/>
        </p:nvSpPr>
        <p:spPr>
          <a:xfrm>
            <a:off x="1773946" y="5688836"/>
            <a:ext cx="29046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50" dirty="0"/>
              <a:t>Φ</a:t>
            </a:r>
            <a:endParaRPr lang="it-IT" sz="105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47741" y="5987285"/>
            <a:ext cx="2955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Stratificazione ottimale della miscela, grazie alla turbolenza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7511890" y="5979993"/>
            <a:ext cx="3781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Ottimo accordo numerico-sperimentale</a:t>
            </a:r>
          </a:p>
        </p:txBody>
      </p:sp>
      <p:sp>
        <p:nvSpPr>
          <p:cNvPr id="6" name="Google Shape;338;p44">
            <a:extLst>
              <a:ext uri="{FF2B5EF4-FFF2-40B4-BE49-F238E27FC236}">
                <a16:creationId xmlns:a16="http://schemas.microsoft.com/office/drawing/2014/main" id="{54962623-B802-FAED-2E1A-1AAAE9CF7DFE}"/>
              </a:ext>
            </a:extLst>
          </p:cNvPr>
          <p:cNvSpPr txBox="1">
            <a:spLocks/>
          </p:cNvSpPr>
          <p:nvPr/>
        </p:nvSpPr>
        <p:spPr>
          <a:xfrm>
            <a:off x="319337" y="172991"/>
            <a:ext cx="1077424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Conversione di un Motore KOHLER 15LD500 ad H</a:t>
            </a:r>
            <a:r>
              <a:rPr lang="it-IT" sz="2400" b="1" baseline="-25000" dirty="0"/>
              <a:t>2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1F44291B-A335-E1EF-44AE-B037375F043E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855A2F61-17E0-D91B-2345-AAD9AEE0988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072" y="805713"/>
            <a:ext cx="2757147" cy="1584000"/>
          </a:xfrm>
          <a:prstGeom prst="rect">
            <a:avLst/>
          </a:prstGeom>
          <a:noFill/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BB148DB-6688-5CF7-814C-9FF0F04225B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572" y="2492108"/>
            <a:ext cx="2755373" cy="1584000"/>
          </a:xfrm>
          <a:prstGeom prst="rect">
            <a:avLst/>
          </a:prstGeom>
          <a:noFill/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96FD690-189E-8201-2518-1B6353813E8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593" y="4190620"/>
            <a:ext cx="2759626" cy="158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2762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13</a:t>
            </a:fld>
            <a:endParaRPr/>
          </a:p>
        </p:txBody>
      </p:sp>
      <p:sp>
        <p:nvSpPr>
          <p:cNvPr id="7" name="Google Shape;338;p44">
            <a:extLst>
              <a:ext uri="{FF2B5EF4-FFF2-40B4-BE49-F238E27FC236}">
                <a16:creationId xmlns:a16="http://schemas.microsoft.com/office/drawing/2014/main" id="{D7D42BBE-750F-4D3F-98F7-FD9EDAFFFE30}"/>
              </a:ext>
            </a:extLst>
          </p:cNvPr>
          <p:cNvSpPr txBox="1">
            <a:spLocks/>
          </p:cNvSpPr>
          <p:nvPr/>
        </p:nvSpPr>
        <p:spPr>
          <a:xfrm>
            <a:off x="291859" y="154149"/>
            <a:ext cx="1077424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Possibili alternative per l’impiego dell’Idrogeno nei motori</a:t>
            </a:r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14036" y="843291"/>
            <a:ext cx="10804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Il motore a 4 tempi ad accensione comandata non è l’unica configurazione possibile per l’Idrogeno!!</a:t>
            </a:r>
          </a:p>
          <a:p>
            <a:endParaRPr lang="it-IT" u="sng" dirty="0"/>
          </a:p>
          <a:p>
            <a:r>
              <a:rPr lang="it-IT" u="sng" dirty="0"/>
              <a:t>1) Combustione Dual </a:t>
            </a:r>
            <a:r>
              <a:rPr lang="it-IT" u="sng" dirty="0" err="1"/>
              <a:t>Fuel</a:t>
            </a:r>
            <a:r>
              <a:rPr lang="it-IT" u="sng" dirty="0"/>
              <a:t> – RCCI (</a:t>
            </a:r>
            <a:r>
              <a:rPr lang="it-IT" u="sng" dirty="0" err="1"/>
              <a:t>Reactivity</a:t>
            </a:r>
            <a:r>
              <a:rPr lang="it-IT" u="sng" dirty="0"/>
              <a:t> </a:t>
            </a:r>
            <a:r>
              <a:rPr lang="it-IT" u="sng" dirty="0" err="1"/>
              <a:t>Controlled</a:t>
            </a:r>
            <a:r>
              <a:rPr lang="it-IT" u="sng" dirty="0"/>
              <a:t> </a:t>
            </a:r>
            <a:r>
              <a:rPr lang="it-IT" u="sng" dirty="0" err="1"/>
              <a:t>Compression</a:t>
            </a:r>
            <a:r>
              <a:rPr lang="it-IT" u="sng" dirty="0"/>
              <a:t> </a:t>
            </a:r>
            <a:r>
              <a:rPr lang="it-IT" u="sng" dirty="0" err="1"/>
              <a:t>Ignition</a:t>
            </a:r>
            <a:r>
              <a:rPr lang="it-IT" u="sng" dirty="0"/>
              <a:t>):</a:t>
            </a:r>
          </a:p>
          <a:p>
            <a:r>
              <a:rPr lang="it-IT" dirty="0"/>
              <a:t>Una miscela magra ed omogenea di Idrogeno (o anche Idro-Metano) viene accesa dall’iniezione di una piccola quantità di un combustibile ad elevata reattività (biodiesel)</a:t>
            </a:r>
          </a:p>
          <a:p>
            <a:endParaRPr lang="it-IT" dirty="0"/>
          </a:p>
          <a:p>
            <a:r>
              <a:rPr lang="it-IT" dirty="0"/>
              <a:t>2) </a:t>
            </a:r>
            <a:r>
              <a:rPr lang="it-IT" u="sng" dirty="0"/>
              <a:t>Ciclo a due tempi, con pompa di lavaggio esterna (no carter pompa)</a:t>
            </a:r>
          </a:p>
          <a:p>
            <a:endParaRPr lang="it-IT" dirty="0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32A6CA0F-311C-4F85-94E4-66C15FC0260D}"/>
              </a:ext>
            </a:extLst>
          </p:cNvPr>
          <p:cNvGrpSpPr>
            <a:grpSpLocks noChangeAspect="1"/>
          </p:cNvGrpSpPr>
          <p:nvPr/>
        </p:nvGrpSpPr>
        <p:grpSpPr>
          <a:xfrm>
            <a:off x="113530" y="3616490"/>
            <a:ext cx="2985120" cy="2415651"/>
            <a:chOff x="505268" y="2526810"/>
            <a:chExt cx="4398307" cy="3559245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4BBCD9C9-B9C7-408B-80D0-BB1AF2BFEC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0247" b="10069"/>
            <a:stretch/>
          </p:blipFill>
          <p:spPr>
            <a:xfrm>
              <a:off x="887335" y="2526810"/>
              <a:ext cx="4016240" cy="355924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1" name="Freccia in giù 10">
              <a:extLst>
                <a:ext uri="{FF2B5EF4-FFF2-40B4-BE49-F238E27FC236}">
                  <a16:creationId xmlns:a16="http://schemas.microsoft.com/office/drawing/2014/main" id="{DA88654C-428B-42A9-BED4-D15B5D9FC5E5}"/>
                </a:ext>
              </a:extLst>
            </p:cNvPr>
            <p:cNvSpPr/>
            <p:nvPr/>
          </p:nvSpPr>
          <p:spPr>
            <a:xfrm rot="20515913">
              <a:off x="2937163" y="2538890"/>
              <a:ext cx="509880" cy="84974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ccia in giù 11">
              <a:extLst>
                <a:ext uri="{FF2B5EF4-FFF2-40B4-BE49-F238E27FC236}">
                  <a16:creationId xmlns:a16="http://schemas.microsoft.com/office/drawing/2014/main" id="{EAE07012-438A-430A-9619-AB7CC2C4AA15}"/>
                </a:ext>
              </a:extLst>
            </p:cNvPr>
            <p:cNvSpPr/>
            <p:nvPr/>
          </p:nvSpPr>
          <p:spPr>
            <a:xfrm rot="6345893">
              <a:off x="861399" y="2937046"/>
              <a:ext cx="426097" cy="1138359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42AB4982-0843-4948-9DBD-74E06DD66F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818" t="47397" r="37288" b="27145"/>
            <a:stretch/>
          </p:blipFill>
          <p:spPr>
            <a:xfrm>
              <a:off x="2662935" y="5007370"/>
              <a:ext cx="1024468" cy="1007534"/>
            </a:xfrm>
            <a:prstGeom prst="rect">
              <a:avLst/>
            </a:prstGeom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4865A4C5-94D9-44C7-B961-BF4258797026}"/>
                </a:ext>
              </a:extLst>
            </p:cNvPr>
            <p:cNvSpPr/>
            <p:nvPr/>
          </p:nvSpPr>
          <p:spPr>
            <a:xfrm>
              <a:off x="2662935" y="4385733"/>
              <a:ext cx="1024468" cy="62163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igura a mano libera 5">
              <a:extLst>
                <a:ext uri="{FF2B5EF4-FFF2-40B4-BE49-F238E27FC236}">
                  <a16:creationId xmlns:a16="http://schemas.microsoft.com/office/drawing/2014/main" id="{59D831D4-F293-4DC1-AF63-4775B91DEA5F}"/>
                </a:ext>
              </a:extLst>
            </p:cNvPr>
            <p:cNvSpPr/>
            <p:nvPr/>
          </p:nvSpPr>
          <p:spPr>
            <a:xfrm>
              <a:off x="2723514" y="4348449"/>
              <a:ext cx="903310" cy="587770"/>
            </a:xfrm>
            <a:custGeom>
              <a:avLst/>
              <a:gdLst>
                <a:gd name="connsiteX0" fmla="*/ 626076 w 668880"/>
                <a:gd name="connsiteY0" fmla="*/ 0 h 654950"/>
                <a:gd name="connsiteX1" fmla="*/ 667265 w 668880"/>
                <a:gd name="connsiteY1" fmla="*/ 337751 h 654950"/>
                <a:gd name="connsiteX2" fmla="*/ 576649 w 668880"/>
                <a:gd name="connsiteY2" fmla="*/ 502508 h 654950"/>
                <a:gd name="connsiteX3" fmla="*/ 477795 w 668880"/>
                <a:gd name="connsiteY3" fmla="*/ 617838 h 654950"/>
                <a:gd name="connsiteX4" fmla="*/ 345989 w 668880"/>
                <a:gd name="connsiteY4" fmla="*/ 642551 h 654950"/>
                <a:gd name="connsiteX5" fmla="*/ 115330 w 668880"/>
                <a:gd name="connsiteY5" fmla="*/ 436605 h 654950"/>
                <a:gd name="connsiteX6" fmla="*/ 82379 w 668880"/>
                <a:gd name="connsiteY6" fmla="*/ 304800 h 654950"/>
                <a:gd name="connsiteX7" fmla="*/ 0 w 668880"/>
                <a:gd name="connsiteY7" fmla="*/ 172994 h 654950"/>
                <a:gd name="connsiteX8" fmla="*/ 0 w 668880"/>
                <a:gd name="connsiteY8" fmla="*/ 172994 h 65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8880" h="654950">
                  <a:moveTo>
                    <a:pt x="626076" y="0"/>
                  </a:moveTo>
                  <a:cubicBezTo>
                    <a:pt x="650789" y="127000"/>
                    <a:pt x="675503" y="254000"/>
                    <a:pt x="667265" y="337751"/>
                  </a:cubicBezTo>
                  <a:cubicBezTo>
                    <a:pt x="659027" y="421502"/>
                    <a:pt x="608227" y="455827"/>
                    <a:pt x="576649" y="502508"/>
                  </a:cubicBezTo>
                  <a:cubicBezTo>
                    <a:pt x="545071" y="549189"/>
                    <a:pt x="516238" y="594498"/>
                    <a:pt x="477795" y="617838"/>
                  </a:cubicBezTo>
                  <a:cubicBezTo>
                    <a:pt x="439352" y="641178"/>
                    <a:pt x="406400" y="672757"/>
                    <a:pt x="345989" y="642551"/>
                  </a:cubicBezTo>
                  <a:cubicBezTo>
                    <a:pt x="285578" y="612346"/>
                    <a:pt x="159265" y="492897"/>
                    <a:pt x="115330" y="436605"/>
                  </a:cubicBezTo>
                  <a:cubicBezTo>
                    <a:pt x="71395" y="380313"/>
                    <a:pt x="101601" y="348735"/>
                    <a:pt x="82379" y="304800"/>
                  </a:cubicBezTo>
                  <a:cubicBezTo>
                    <a:pt x="63157" y="260865"/>
                    <a:pt x="0" y="172994"/>
                    <a:pt x="0" y="172994"/>
                  </a:cubicBezTo>
                  <a:lnTo>
                    <a:pt x="0" y="172994"/>
                  </a:lnTo>
                </a:path>
              </a:pathLst>
            </a:custGeom>
            <a:solidFill>
              <a:schemeClr val="bg1"/>
            </a:solidFill>
            <a:ln w="38100"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125137" y="3293683"/>
            <a:ext cx="2937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/>
              <a:t>a) Lavaggio ad anello con valvole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4385" y="4084149"/>
            <a:ext cx="4009951" cy="1514100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4116073" y="3743772"/>
            <a:ext cx="16898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/>
              <a:t>b) </a:t>
            </a:r>
            <a:r>
              <a:rPr lang="it-IT" sz="1600" i="1" dirty="0" err="1"/>
              <a:t>Opposed</a:t>
            </a:r>
            <a:r>
              <a:rPr lang="it-IT" sz="1600" i="1" dirty="0"/>
              <a:t> </a:t>
            </a:r>
            <a:r>
              <a:rPr lang="it-IT" sz="1600" i="1" dirty="0" err="1"/>
              <a:t>Piston</a:t>
            </a:r>
            <a:endParaRPr lang="it-IT" sz="1600" i="1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DCF77498-76E5-4ADE-815B-9256F86968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66" b="90377" l="5185" r="89895">
                        <a14:foregroundMark x1="22232" y1="25384" x2="22232" y2="25384"/>
                        <a14:foregroundMark x1="39543" y1="11576" x2="39543" y2="11576"/>
                        <a14:foregroundMark x1="53339" y1="12692" x2="53339" y2="12692"/>
                        <a14:foregroundMark x1="48243" y1="9205" x2="48243" y2="9205"/>
                        <a14:foregroundMark x1="56063" y1="90098" x2="56063" y2="90098"/>
                        <a14:foregroundMark x1="32250" y1="90516" x2="32250" y2="90516"/>
                        <a14:foregroundMark x1="8524" y1="44909" x2="8524" y2="44909"/>
                        <a14:foregroundMark x1="5185" y1="43654" x2="5185" y2="43654"/>
                        <a14:foregroundMark x1="7206" y1="29707" x2="7206" y2="29707"/>
                        <a14:foregroundMark x1="18014" y1="20781" x2="18014" y2="20781"/>
                        <a14:foregroundMark x1="45343" y1="14784" x2="45343" y2="14784"/>
                        <a14:foregroundMark x1="5844" y1="33814" x2="5844" y2="33814"/>
                        <a14:foregroundMark x1="5325" y1="36289" x2="5325" y2="36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96" t="2835" r="12395" b="5038"/>
          <a:stretch/>
        </p:blipFill>
        <p:spPr bwMode="auto">
          <a:xfrm>
            <a:off x="7349778" y="3509123"/>
            <a:ext cx="2521643" cy="26565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6745953" y="3252015"/>
            <a:ext cx="26162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/>
              <a:t>c) Lavaggio ad anello con luci</a:t>
            </a:r>
          </a:p>
        </p:txBody>
      </p:sp>
      <p:pic>
        <p:nvPicPr>
          <p:cNvPr id="20" name="Picture 2" descr="Uniflow scavenged engine (from Wikipedia.org). | Download Scientific Diagram">
            <a:extLst>
              <a:ext uri="{FF2B5EF4-FFF2-40B4-BE49-F238E27FC236}">
                <a16:creationId xmlns:a16="http://schemas.microsoft.com/office/drawing/2014/main" id="{CD3BF45B-AB37-483F-BAE2-DE7DFBBAD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118" y="3036815"/>
            <a:ext cx="1697962" cy="328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9471142" y="2770654"/>
            <a:ext cx="2490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/>
              <a:t>d) </a:t>
            </a:r>
            <a:r>
              <a:rPr lang="it-IT" sz="1600" i="1" dirty="0" err="1"/>
              <a:t>Uniflow</a:t>
            </a:r>
            <a:r>
              <a:rPr lang="it-IT" sz="1600" i="1" dirty="0"/>
              <a:t> con luci e valvole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DE11E01-05F3-D8FC-F436-4A5F275549D1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8539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14</a:t>
            </a:fld>
            <a:endParaRPr/>
          </a:p>
        </p:txBody>
      </p:sp>
      <p:sp>
        <p:nvSpPr>
          <p:cNvPr id="7" name="Google Shape;338;p44">
            <a:extLst>
              <a:ext uri="{FF2B5EF4-FFF2-40B4-BE49-F238E27FC236}">
                <a16:creationId xmlns:a16="http://schemas.microsoft.com/office/drawing/2014/main" id="{D7D42BBE-750F-4D3F-98F7-FD9EDAFFFE30}"/>
              </a:ext>
            </a:extLst>
          </p:cNvPr>
          <p:cNvSpPr txBox="1">
            <a:spLocks/>
          </p:cNvSpPr>
          <p:nvPr/>
        </p:nvSpPr>
        <p:spPr>
          <a:xfrm>
            <a:off x="291859" y="172991"/>
            <a:ext cx="570484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Combustione Dual </a:t>
            </a:r>
            <a:r>
              <a:rPr lang="it-IT" sz="2800" b="1" dirty="0" err="1"/>
              <a:t>Fuel</a:t>
            </a:r>
            <a:r>
              <a:rPr lang="it-IT" sz="2800" b="1" dirty="0"/>
              <a:t> - RCCI</a:t>
            </a:r>
            <a:endParaRPr lang="it-IT" sz="32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22010" y="866437"/>
            <a:ext cx="85409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Base di partenza: motore diesel 4 tempi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Necessaria l’ottimizzazione del sistema di controllo motore, il sistema di iniezione/combustione, il sistema di alimentazione dell’aria, il sistema di abbattimento delle emissioni inquinanti ed i componenti meccanici che maggiormente risentono della presenza dell’idrogeno.</a:t>
            </a:r>
          </a:p>
          <a:p>
            <a:endParaRPr lang="it-IT" dirty="0"/>
          </a:p>
          <a:p>
            <a:r>
              <a:rPr lang="it-IT" u="sng" dirty="0"/>
              <a:t>Rispetto al motore a Idrogeno/</a:t>
            </a:r>
            <a:r>
              <a:rPr lang="it-IT" u="sng" dirty="0" err="1"/>
              <a:t>Idrometano</a:t>
            </a:r>
            <a:r>
              <a:rPr lang="it-IT" u="sng" dirty="0"/>
              <a:t> il dual </a:t>
            </a:r>
            <a:r>
              <a:rPr lang="it-IT" u="sng" dirty="0" err="1"/>
              <a:t>fuel</a:t>
            </a:r>
            <a:r>
              <a:rPr lang="it-IT" u="sng" dirty="0"/>
              <a:t> ha alcuni vantaggi</a:t>
            </a:r>
            <a:r>
              <a:rPr lang="it-IT" dirty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Può essere mantenuta, o anche incrementata, l’efficienza del motore diesel di partenza, già di per se’ superiore a quella di un motore ad accensione comandata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Si può ridurre il numero di componenti da riprogettare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In mancanza di </a:t>
            </a:r>
            <a:r>
              <a:rPr lang="it-IT" dirty="0" err="1"/>
              <a:t>idrometano</a:t>
            </a:r>
            <a:r>
              <a:rPr lang="it-IT" dirty="0"/>
              <a:t> è possibile far funzionare in emergenza il motore con il solo gasolio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it-IT" dirty="0"/>
              <a:t>Si garantisce maggior flessibilità nella gestione di percentuali variabili di Idrogeno</a:t>
            </a:r>
          </a:p>
          <a:p>
            <a:endParaRPr lang="it-IT" dirty="0"/>
          </a:p>
          <a:p>
            <a:r>
              <a:rPr lang="it-IT" dirty="0"/>
              <a:t>Il principale svantaggio è invece costituito dalla maggiore difficoltà di ottimizzare la combustione, che implica la necessità del supporto di specifici studi teorici e sperimentali</a:t>
            </a:r>
          </a:p>
        </p:txBody>
      </p:sp>
      <p:pic>
        <p:nvPicPr>
          <p:cNvPr id="10" name="image2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972030" y="1079121"/>
            <a:ext cx="2724150" cy="2047875"/>
          </a:xfrm>
          <a:prstGeom prst="rect">
            <a:avLst/>
          </a:prstGeom>
          <a:ln/>
        </p:spPr>
      </p:pic>
      <p:pic>
        <p:nvPicPr>
          <p:cNvPr id="11" name="image2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72030" y="3226823"/>
            <a:ext cx="2724150" cy="2047875"/>
          </a:xfrm>
          <a:prstGeom prst="rect">
            <a:avLst/>
          </a:prstGeom>
          <a:ln/>
        </p:spPr>
      </p:pic>
      <p:sp>
        <p:nvSpPr>
          <p:cNvPr id="5" name="CasellaDiTesto 4"/>
          <p:cNvSpPr txBox="1"/>
          <p:nvPr/>
        </p:nvSpPr>
        <p:spPr>
          <a:xfrm>
            <a:off x="8637529" y="5374525"/>
            <a:ext cx="3259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Scrignoli</a:t>
            </a:r>
            <a:r>
              <a:rPr lang="en-US" sz="1000" dirty="0"/>
              <a:t>, F. et al., “Numerical Investigation of Dual Fuel Combustion on a Compression Ignition Engine Fueled with Hydrogen/Natural Gas Blends” Fuels 2022, Vol. 3 pp. 132-151</a:t>
            </a:r>
            <a:endParaRPr lang="it-IT" sz="1000" dirty="0"/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EBF8BA0A-78AA-BCEC-549B-B7A39647D25A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629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371B610E-A183-4339-BB86-1DE26538E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310464"/>
              </p:ext>
            </p:extLst>
          </p:nvPr>
        </p:nvGraphicFramePr>
        <p:xfrm>
          <a:off x="291859" y="786598"/>
          <a:ext cx="3024000" cy="2103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3038980089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38862688"/>
                    </a:ext>
                  </a:extLst>
                </a:gridCol>
              </a:tblGrid>
              <a:tr h="191254"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Bore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91.4 mm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5302481"/>
                  </a:ext>
                </a:extLst>
              </a:tr>
              <a:tr h="239068"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Stroke</a:t>
                      </a:r>
                      <a:endParaRPr lang="en-US" sz="1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45.7 mm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9706239"/>
                  </a:ext>
                </a:extLst>
              </a:tr>
              <a:tr h="239068"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Conrod length </a:t>
                      </a:r>
                      <a:endParaRPr lang="en-US" sz="1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115 mm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4216435"/>
                  </a:ext>
                </a:extLst>
              </a:tr>
              <a:tr h="239068"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Compression ratio</a:t>
                      </a:r>
                      <a:endParaRPr lang="en-US" sz="1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16:1</a:t>
                      </a:r>
                      <a:endParaRPr lang="en-US" sz="1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0680044"/>
                  </a:ext>
                </a:extLst>
              </a:tr>
              <a:tr h="239068"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IVO-IVC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126-258 @0.2mm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04880008"/>
                  </a:ext>
                </a:extLst>
              </a:tr>
              <a:tr h="239068"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EVO-EVC</a:t>
                      </a:r>
                      <a:endParaRPr lang="en-US" sz="1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85-244 @0.2mm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4366259"/>
                  </a:ext>
                </a:extLst>
              </a:tr>
              <a:tr h="239068"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Max. Intake lift </a:t>
                      </a:r>
                      <a:endParaRPr lang="en-US" sz="1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9.6 mm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9600690"/>
                  </a:ext>
                </a:extLst>
              </a:tr>
              <a:tr h="239068"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Max. Exhaust lift </a:t>
                      </a:r>
                      <a:endParaRPr lang="en-US" sz="1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11.4 mm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8841310"/>
                  </a:ext>
                </a:extLst>
              </a:tr>
              <a:tr h="239068"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Max. engine speed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44145"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7000 RPM</a:t>
                      </a:r>
                      <a:endParaRPr lang="en-US" sz="1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4569756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C9D47488-C9E0-5012-7908-50E0AD258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083" y="786598"/>
            <a:ext cx="3048897" cy="244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D6678C1-7D23-EC4A-E977-C9631DD4A9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804" t="14641" r="17961" b="11530"/>
          <a:stretch/>
        </p:blipFill>
        <p:spPr>
          <a:xfrm>
            <a:off x="7745140" y="3183669"/>
            <a:ext cx="4231280" cy="32400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FD6C-8621-C1C9-C5FD-27EA10F184E0}"/>
              </a:ext>
            </a:extLst>
          </p:cNvPr>
          <p:cNvSpPr txBox="1"/>
          <p:nvPr/>
        </p:nvSpPr>
        <p:spPr>
          <a:xfrm>
            <a:off x="604089" y="4601811"/>
            <a:ext cx="271177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Luo et al., “Optimal control strategy of the turbocharged direct-injection hydrogen engine to achieve near-zero emissions with large power and high brake thermal efficiency”. </a:t>
            </a:r>
          </a:p>
          <a:p>
            <a:r>
              <a:rPr lang="en-US" sz="1100" dirty="0"/>
              <a:t>Fuel, 2022</a:t>
            </a:r>
          </a:p>
          <a:p>
            <a:endParaRPr lang="en-US" sz="1100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DFD3917C-9AE0-BF67-24E9-66C5C922A8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112" t="26018" r="23300" b="26575"/>
          <a:stretch/>
        </p:blipFill>
        <p:spPr>
          <a:xfrm>
            <a:off x="3651250" y="3723569"/>
            <a:ext cx="3980331" cy="2615098"/>
          </a:xfrm>
          <a:prstGeom prst="rect">
            <a:avLst/>
          </a:prstGeom>
        </p:spPr>
      </p:pic>
      <p:sp>
        <p:nvSpPr>
          <p:cNvPr id="18" name="Freccia curva 17">
            <a:extLst>
              <a:ext uri="{FF2B5EF4-FFF2-40B4-BE49-F238E27FC236}">
                <a16:creationId xmlns:a16="http://schemas.microsoft.com/office/drawing/2014/main" id="{C0F9BD61-5FB6-5F89-632A-A1A4826CD1DC}"/>
              </a:ext>
            </a:extLst>
          </p:cNvPr>
          <p:cNvSpPr/>
          <p:nvPr/>
        </p:nvSpPr>
        <p:spPr>
          <a:xfrm rot="5400000">
            <a:off x="7981377" y="1520242"/>
            <a:ext cx="1536700" cy="108559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21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D84D7DD-6600-2F5F-AC5F-E381D857B67F}"/>
              </a:ext>
            </a:extLst>
          </p:cNvPr>
          <p:cNvSpPr txBox="1"/>
          <p:nvPr/>
        </p:nvSpPr>
        <p:spPr>
          <a:xfrm>
            <a:off x="9569450" y="1838497"/>
            <a:ext cx="2102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Motore</a:t>
            </a:r>
            <a:r>
              <a:rPr lang="en-US" dirty="0"/>
              <a:t> 2.0l 4 tempi di </a:t>
            </a:r>
            <a:r>
              <a:rPr lang="en-US" dirty="0" err="1"/>
              <a:t>riferimento</a:t>
            </a:r>
            <a:endParaRPr lang="en-US" dirty="0"/>
          </a:p>
        </p:txBody>
      </p:sp>
      <p:sp>
        <p:nvSpPr>
          <p:cNvPr id="20" name="Google Shape;338;p44">
            <a:extLst>
              <a:ext uri="{FF2B5EF4-FFF2-40B4-BE49-F238E27FC236}">
                <a16:creationId xmlns:a16="http://schemas.microsoft.com/office/drawing/2014/main" id="{695C8E01-DDBE-5FF2-3D25-895408BDB1DA}"/>
              </a:ext>
            </a:extLst>
          </p:cNvPr>
          <p:cNvSpPr txBox="1">
            <a:spLocks/>
          </p:cNvSpPr>
          <p:nvPr/>
        </p:nvSpPr>
        <p:spPr>
          <a:xfrm>
            <a:off x="291859" y="159333"/>
            <a:ext cx="906169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Studio per lo sviluppo di un motore 2T con valvole</a:t>
            </a:r>
            <a:endParaRPr lang="it-IT" sz="3200" dirty="0"/>
          </a:p>
        </p:txBody>
      </p: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895E6F8B-60D1-701B-5CEB-D9122E6E7D2D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Google Shape;115;p2">
            <a:extLst>
              <a:ext uri="{FF2B5EF4-FFF2-40B4-BE49-F238E27FC236}">
                <a16:creationId xmlns:a16="http://schemas.microsoft.com/office/drawing/2014/main" id="{6F9FA25B-FD69-67F3-09B6-A01B7B7E735F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0944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16</a:t>
            </a:fld>
            <a:endParaRPr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B2A1F1D-6597-4E48-BAF8-E4FEAF6AE1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58" t="36571" r="21725" b="18417"/>
          <a:stretch/>
        </p:blipFill>
        <p:spPr>
          <a:xfrm>
            <a:off x="-37277" y="720217"/>
            <a:ext cx="4941609" cy="3118687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EB8CCEC-39FC-4F36-8948-73CED1BB2AB2}"/>
              </a:ext>
            </a:extLst>
          </p:cNvPr>
          <p:cNvSpPr txBox="1"/>
          <p:nvPr/>
        </p:nvSpPr>
        <p:spPr>
          <a:xfrm>
            <a:off x="5208231" y="1049783"/>
            <a:ext cx="4941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u="sng" dirty="0"/>
              <a:t>Ipotesi di avere la stessa modalità di combustione (stessa forma della camera di combustione)</a:t>
            </a:r>
            <a:endParaRPr lang="en-US" u="sng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A2E221B9-36F6-404E-B45D-CB3BC5660A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630" t="25573" r="27052" b="30605"/>
          <a:stretch/>
        </p:blipFill>
        <p:spPr>
          <a:xfrm>
            <a:off x="40629" y="3867150"/>
            <a:ext cx="4093222" cy="2940050"/>
          </a:xfrm>
          <a:prstGeom prst="rect">
            <a:avLst/>
          </a:prstGeom>
        </p:spPr>
      </p:pic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03B56203-214C-D81A-1DB3-2DBAF9F368B4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5B45995A-0C71-156F-B8F2-F1B90EA221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857" y="2304576"/>
            <a:ext cx="5738859" cy="358234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4DACA95-86D0-9289-2BBE-2DBF0A56F220}"/>
              </a:ext>
            </a:extLst>
          </p:cNvPr>
          <p:cNvSpPr txBox="1"/>
          <p:nvPr/>
        </p:nvSpPr>
        <p:spPr>
          <a:xfrm>
            <a:off x="5683242" y="1812739"/>
            <a:ext cx="5094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Coppia specifica  (blu) e Potenza specifica (rossa) </a:t>
            </a:r>
            <a:r>
              <a:rPr lang="it-IT" b="1" dirty="0" err="1"/>
              <a:t>sp</a:t>
            </a:r>
            <a:endParaRPr lang="en-US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8485904-8504-A191-84D1-C323067ED59A}"/>
              </a:ext>
            </a:extLst>
          </p:cNvPr>
          <p:cNvSpPr txBox="1"/>
          <p:nvPr/>
        </p:nvSpPr>
        <p:spPr>
          <a:xfrm>
            <a:off x="5208231" y="5958326"/>
            <a:ext cx="6879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due tempi ha una potenza specifica più che doppia rispetto al 4 tempi </a:t>
            </a:r>
          </a:p>
        </p:txBody>
      </p:sp>
      <p:sp>
        <p:nvSpPr>
          <p:cNvPr id="4" name="Google Shape;338;p44">
            <a:extLst>
              <a:ext uri="{FF2B5EF4-FFF2-40B4-BE49-F238E27FC236}">
                <a16:creationId xmlns:a16="http://schemas.microsoft.com/office/drawing/2014/main" id="{6FC072B2-8F80-1AD0-BF2C-24C1FBA8A8C9}"/>
              </a:ext>
            </a:extLst>
          </p:cNvPr>
          <p:cNvSpPr txBox="1">
            <a:spLocks/>
          </p:cNvSpPr>
          <p:nvPr/>
        </p:nvSpPr>
        <p:spPr>
          <a:xfrm>
            <a:off x="291859" y="159333"/>
            <a:ext cx="906169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Studio per lo sviluppo di un motore 2T con valvole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773969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17</a:t>
            </a:fld>
            <a:endParaRPr/>
          </a:p>
        </p:txBody>
      </p:sp>
      <p:sp>
        <p:nvSpPr>
          <p:cNvPr id="7" name="Google Shape;338;p44">
            <a:extLst>
              <a:ext uri="{FF2B5EF4-FFF2-40B4-BE49-F238E27FC236}">
                <a16:creationId xmlns:a16="http://schemas.microsoft.com/office/drawing/2014/main" id="{D7D42BBE-750F-4D3F-98F7-FD9EDAFFFE30}"/>
              </a:ext>
            </a:extLst>
          </p:cNvPr>
          <p:cNvSpPr txBox="1">
            <a:spLocks/>
          </p:cNvSpPr>
          <p:nvPr/>
        </p:nvSpPr>
        <p:spPr>
          <a:xfrm>
            <a:off x="377178" y="99570"/>
            <a:ext cx="102051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Studio di un motore </a:t>
            </a:r>
            <a:r>
              <a:rPr lang="it-IT" sz="2800" b="1" dirty="0" err="1"/>
              <a:t>Opposed</a:t>
            </a:r>
            <a:r>
              <a:rPr lang="it-IT" sz="2800" b="1" dirty="0"/>
              <a:t> </a:t>
            </a:r>
            <a:r>
              <a:rPr lang="it-IT" sz="2800" b="1" dirty="0" err="1"/>
              <a:t>Piston</a:t>
            </a:r>
            <a:r>
              <a:rPr lang="it-IT" sz="2800" b="1" dirty="0"/>
              <a:t> ad elevate prestazioni</a:t>
            </a:r>
            <a:endParaRPr lang="it-IT" sz="32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8522171" y="1848865"/>
            <a:ext cx="2803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λ</a:t>
            </a:r>
            <a:r>
              <a:rPr lang="it-IT" dirty="0"/>
              <a:t>= 2.4, </a:t>
            </a:r>
            <a:r>
              <a:rPr lang="it-IT" dirty="0" err="1"/>
              <a:t>displacement</a:t>
            </a:r>
            <a:r>
              <a:rPr lang="it-IT" dirty="0"/>
              <a:t> (per </a:t>
            </a:r>
            <a:r>
              <a:rPr lang="it-IT" dirty="0" err="1"/>
              <a:t>piston</a:t>
            </a:r>
            <a:r>
              <a:rPr lang="it-IT" dirty="0"/>
              <a:t>): 300-600 cc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25555" t="19597" r="4955" b="12557"/>
          <a:stretch/>
        </p:blipFill>
        <p:spPr>
          <a:xfrm>
            <a:off x="613871" y="1680200"/>
            <a:ext cx="7440229" cy="408611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67554" y="1354661"/>
            <a:ext cx="375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Layout of a 3-cylinder, 6-piston </a:t>
            </a:r>
            <a:r>
              <a:rPr lang="it-IT" dirty="0" err="1"/>
              <a:t>engine</a:t>
            </a:r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6841" y="2509837"/>
            <a:ext cx="3420001" cy="2016000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7960420" y="4725360"/>
            <a:ext cx="3832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Typical</a:t>
            </a:r>
            <a:r>
              <a:rPr lang="it-IT" dirty="0"/>
              <a:t> </a:t>
            </a:r>
            <a:r>
              <a:rPr lang="it-IT" dirty="0" err="1"/>
              <a:t>values</a:t>
            </a:r>
            <a:r>
              <a:rPr lang="it-IT" dirty="0"/>
              <a:t> of max. </a:t>
            </a:r>
            <a:r>
              <a:rPr lang="it-IT" dirty="0" err="1"/>
              <a:t>bmep</a:t>
            </a:r>
            <a:r>
              <a:rPr lang="it-IT" dirty="0"/>
              <a:t>: 16-18 bar</a:t>
            </a:r>
          </a:p>
          <a:p>
            <a:r>
              <a:rPr lang="it-IT" dirty="0" err="1"/>
              <a:t>Typical</a:t>
            </a:r>
            <a:r>
              <a:rPr lang="it-IT" dirty="0"/>
              <a:t> </a:t>
            </a:r>
            <a:r>
              <a:rPr lang="it-IT" dirty="0" err="1"/>
              <a:t>values</a:t>
            </a:r>
            <a:r>
              <a:rPr lang="it-IT" dirty="0"/>
              <a:t> of </a:t>
            </a:r>
            <a:r>
              <a:rPr lang="it-IT" dirty="0" err="1"/>
              <a:t>max</a:t>
            </a:r>
            <a:r>
              <a:rPr lang="it-IT" dirty="0"/>
              <a:t> BTE: 40-45%</a:t>
            </a:r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A1D336ED-3544-2F2C-40F8-1C2E1C255215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500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804817C-F4F9-CB2A-52AC-B6E53849DCD7}"/>
              </a:ext>
            </a:extLst>
          </p:cNvPr>
          <p:cNvGrpSpPr/>
          <p:nvPr/>
        </p:nvGrpSpPr>
        <p:grpSpPr>
          <a:xfrm>
            <a:off x="61240" y="1705703"/>
            <a:ext cx="5509945" cy="4420165"/>
            <a:chOff x="0" y="0"/>
            <a:chExt cx="6050052" cy="2508132"/>
          </a:xfrm>
        </p:grpSpPr>
        <p:sp>
          <p:nvSpPr>
            <p:cNvPr id="5" name="CasellaDiTesto 6">
              <a:extLst>
                <a:ext uri="{FF2B5EF4-FFF2-40B4-BE49-F238E27FC236}">
                  <a16:creationId xmlns:a16="http://schemas.microsoft.com/office/drawing/2014/main" id="{24440C0D-21C1-FC81-9942-D91D892F3D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857435" cy="34378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en-GB" sz="1600" dirty="0">
                  <a:solidFill>
                    <a:srgbClr val="FFFFFF"/>
                  </a:solidFill>
                  <a:latin typeface="Arial Nova Light" panose="020B03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Multi-phase Fluid Modelling</a:t>
              </a:r>
              <a:endParaRPr lang="it-IT" sz="13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CasellaDiTesto 7">
              <a:extLst>
                <a:ext uri="{FF2B5EF4-FFF2-40B4-BE49-F238E27FC236}">
                  <a16:creationId xmlns:a16="http://schemas.microsoft.com/office/drawing/2014/main" id="{E520B271-07DD-39C4-4E38-5064BE190B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6704" y="0"/>
              <a:ext cx="2243348" cy="343789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en-GB" sz="1600" dirty="0">
                  <a:solidFill>
                    <a:srgbClr val="FFFFFF"/>
                  </a:solidFill>
                  <a:latin typeface="Arial Nova Light" panose="020B03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Electrochemical Reactions Modelling</a:t>
              </a:r>
              <a:endParaRPr lang="it-IT" sz="13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CasellaDiTesto 7">
              <a:extLst>
                <a:ext uri="{FF2B5EF4-FFF2-40B4-BE49-F238E27FC236}">
                  <a16:creationId xmlns:a16="http://schemas.microsoft.com/office/drawing/2014/main" id="{2604C44C-CB09-15C0-A7F7-4F02D5256C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3215" y="2313844"/>
              <a:ext cx="2419349" cy="194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en-GB" sz="1600" dirty="0">
                  <a:solidFill>
                    <a:srgbClr val="FFFFFF"/>
                  </a:solidFill>
                  <a:latin typeface="Arial Nova Light" panose="020B03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Solid phase Modelling</a:t>
              </a:r>
              <a:endParaRPr lang="it-IT" sz="13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ccia angolare bidirezionale 31">
              <a:extLst>
                <a:ext uri="{FF2B5EF4-FFF2-40B4-BE49-F238E27FC236}">
                  <a16:creationId xmlns:a16="http://schemas.microsoft.com/office/drawing/2014/main" id="{2B32DC99-76BC-9199-AA27-42BE7D8842C0}"/>
                </a:ext>
              </a:extLst>
            </p:cNvPr>
            <p:cNvSpPr/>
            <p:nvPr/>
          </p:nvSpPr>
          <p:spPr>
            <a:xfrm rot="5400000">
              <a:off x="-170465" y="540314"/>
              <a:ext cx="2116812" cy="1770551"/>
            </a:xfrm>
            <a:prstGeom prst="leftUpArrow">
              <a:avLst>
                <a:gd name="adj1" fmla="val 5890"/>
                <a:gd name="adj2" fmla="val 8850"/>
                <a:gd name="adj3" fmla="val 23274"/>
              </a:avLst>
            </a:prstGeom>
            <a:gradFill flip="none" rotWithShape="1">
              <a:gsLst>
                <a:gs pos="0">
                  <a:schemeClr val="tx1"/>
                </a:gs>
                <a:gs pos="74000">
                  <a:schemeClr val="bg1">
                    <a:lumMod val="85000"/>
                  </a:schemeClr>
                </a:gs>
                <a:gs pos="100000">
                  <a:srgbClr val="FF0000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2400"/>
            </a:p>
          </p:txBody>
        </p:sp>
        <p:sp>
          <p:nvSpPr>
            <p:cNvPr id="33" name="Freccia angolare bidirezionale 32">
              <a:extLst>
                <a:ext uri="{FF2B5EF4-FFF2-40B4-BE49-F238E27FC236}">
                  <a16:creationId xmlns:a16="http://schemas.microsoft.com/office/drawing/2014/main" id="{7229DD83-E8F5-7FB2-85AA-6A4CAE93FECC}"/>
                </a:ext>
              </a:extLst>
            </p:cNvPr>
            <p:cNvSpPr/>
            <p:nvPr/>
          </p:nvSpPr>
          <p:spPr>
            <a:xfrm rot="16200000" flipH="1">
              <a:off x="3908748" y="627065"/>
              <a:ext cx="2164690" cy="1597051"/>
            </a:xfrm>
            <a:prstGeom prst="leftUpArrow">
              <a:avLst>
                <a:gd name="adj1" fmla="val 7576"/>
                <a:gd name="adj2" fmla="val 9791"/>
                <a:gd name="adj3" fmla="val 16690"/>
              </a:avLst>
            </a:prstGeom>
            <a:gradFill flip="none" rotWithShape="1">
              <a:gsLst>
                <a:gs pos="0">
                  <a:schemeClr val="tx1"/>
                </a:gs>
                <a:gs pos="74000">
                  <a:schemeClr val="bg1">
                    <a:lumMod val="85000"/>
                  </a:schemeClr>
                </a:gs>
                <a:gs pos="100000">
                  <a:srgbClr val="0000FF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2400"/>
            </a:p>
          </p:txBody>
        </p:sp>
        <p:sp>
          <p:nvSpPr>
            <p:cNvPr id="34" name="Freccia bidirezionale orizzontale 33">
              <a:extLst>
                <a:ext uri="{FF2B5EF4-FFF2-40B4-BE49-F238E27FC236}">
                  <a16:creationId xmlns:a16="http://schemas.microsoft.com/office/drawing/2014/main" id="{4559FB96-F4BA-27C1-6EA9-13B045F97F3E}"/>
                </a:ext>
              </a:extLst>
            </p:cNvPr>
            <p:cNvSpPr/>
            <p:nvPr/>
          </p:nvSpPr>
          <p:spPr>
            <a:xfrm>
              <a:off x="1850870" y="47880"/>
              <a:ext cx="1955834" cy="265554"/>
            </a:xfrm>
            <a:prstGeom prst="leftRightArrow">
              <a:avLst>
                <a:gd name="adj1" fmla="val 26352"/>
                <a:gd name="adj2" fmla="val 67554"/>
              </a:avLst>
            </a:prstGeom>
            <a:gradFill flip="none" rotWithShape="0">
              <a:gsLst>
                <a:gs pos="0">
                  <a:srgbClr val="FF0000"/>
                </a:gs>
                <a:gs pos="55000">
                  <a:schemeClr val="bg1">
                    <a:lumMod val="85000"/>
                  </a:schemeClr>
                </a:gs>
                <a:gs pos="100000">
                  <a:srgbClr val="0000FF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2400"/>
            </a:p>
          </p:txBody>
        </p:sp>
      </p:grpSp>
      <p:pic>
        <p:nvPicPr>
          <p:cNvPr id="2056" name="Immagine 2" descr="Immagine che contiene testo, stazionario&#10;&#10;Descrizione generata automaticamente">
            <a:extLst>
              <a:ext uri="{FF2B5EF4-FFF2-40B4-BE49-F238E27FC236}">
                <a16:creationId xmlns:a16="http://schemas.microsoft.com/office/drawing/2014/main" id="{443ACCD1-62BE-40C4-22D2-12B07DF97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36"/>
          <a:stretch>
            <a:fillRect/>
          </a:stretch>
        </p:blipFill>
        <p:spPr bwMode="auto">
          <a:xfrm>
            <a:off x="619380" y="2426840"/>
            <a:ext cx="4278809" cy="316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12">
            <a:extLst>
              <a:ext uri="{FF2B5EF4-FFF2-40B4-BE49-F238E27FC236}">
                <a16:creationId xmlns:a16="http://schemas.microsoft.com/office/drawing/2014/main" id="{5C0E3E44-4AF4-4BCE-68A7-9F0F5272B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1" y="261780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2400"/>
          </a:p>
        </p:txBody>
      </p:sp>
      <p:sp>
        <p:nvSpPr>
          <p:cNvPr id="40" name="Rectangle 17">
            <a:extLst>
              <a:ext uri="{FF2B5EF4-FFF2-40B4-BE49-F238E27FC236}">
                <a16:creationId xmlns:a16="http://schemas.microsoft.com/office/drawing/2014/main" id="{5025A4BD-7B41-CC9A-66D3-50A483AA5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1" y="1456493"/>
            <a:ext cx="246286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800"/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it-IT" altLang="it-IT" sz="2400">
                <a:latin typeface="Arial" panose="020B0604020202020204" pitchFamily="34" charset="0"/>
              </a:rPr>
            </a:br>
            <a:endParaRPr lang="it-IT" altLang="it-IT" sz="2400">
              <a:latin typeface="Arial" panose="020B0604020202020204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400">
              <a:latin typeface="Arial" panose="020B0604020202020204" pitchFamily="34" charset="0"/>
            </a:endParaRPr>
          </a:p>
        </p:txBody>
      </p:sp>
      <p:sp>
        <p:nvSpPr>
          <p:cNvPr id="41" name="Rectangle 21">
            <a:extLst>
              <a:ext uri="{FF2B5EF4-FFF2-40B4-BE49-F238E27FC236}">
                <a16:creationId xmlns:a16="http://schemas.microsoft.com/office/drawing/2014/main" id="{39720F8A-F0F0-29AD-FD43-3695DDBC5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1" y="1600058"/>
            <a:ext cx="246286" cy="106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it-IT" sz="1467">
              <a:latin typeface="Arial Nova Light" panose="020B03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GB" altLang="it-IT" sz="1467"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it-IT" altLang="it-IT" sz="800"/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400">
              <a:latin typeface="Arial" panose="020B0604020202020204" pitchFamily="34" charset="0"/>
            </a:endParaRPr>
          </a:p>
        </p:txBody>
      </p:sp>
      <p:pic>
        <p:nvPicPr>
          <p:cNvPr id="42" name="Picture 2">
            <a:extLst>
              <a:ext uri="{FF2B5EF4-FFF2-40B4-BE49-F238E27FC236}">
                <a16:creationId xmlns:a16="http://schemas.microsoft.com/office/drawing/2014/main" id="{440B8F12-6F61-4238-AA48-08DFD69017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26" r="1771"/>
          <a:stretch/>
        </p:blipFill>
        <p:spPr bwMode="auto">
          <a:xfrm>
            <a:off x="5875502" y="1678103"/>
            <a:ext cx="6308148" cy="4576648"/>
          </a:xfrm>
          <a:prstGeom prst="snip1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3" name="Freccia destra con strisce 42">
            <a:extLst>
              <a:ext uri="{FF2B5EF4-FFF2-40B4-BE49-F238E27FC236}">
                <a16:creationId xmlns:a16="http://schemas.microsoft.com/office/drawing/2014/main" id="{9FC02441-E427-4BA2-D992-3AA943ED45EF}"/>
              </a:ext>
            </a:extLst>
          </p:cNvPr>
          <p:cNvSpPr/>
          <p:nvPr/>
        </p:nvSpPr>
        <p:spPr>
          <a:xfrm>
            <a:off x="5378745" y="3861081"/>
            <a:ext cx="452012" cy="355039"/>
          </a:xfrm>
          <a:prstGeom prst="stripedRightArrow">
            <a:avLst/>
          </a:prstGeom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8" name="Google Shape;338;p44">
            <a:extLst>
              <a:ext uri="{FF2B5EF4-FFF2-40B4-BE49-F238E27FC236}">
                <a16:creationId xmlns:a16="http://schemas.microsoft.com/office/drawing/2014/main" id="{96703CC1-5A35-1868-FED9-465F8CEF7A68}"/>
              </a:ext>
            </a:extLst>
          </p:cNvPr>
          <p:cNvSpPr txBox="1">
            <a:spLocks/>
          </p:cNvSpPr>
          <p:nvPr/>
        </p:nvSpPr>
        <p:spPr>
          <a:xfrm>
            <a:off x="377178" y="99570"/>
            <a:ext cx="102051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Oltre il motore termico: le </a:t>
            </a:r>
            <a:r>
              <a:rPr lang="it-IT" sz="2800" b="1" dirty="0" err="1"/>
              <a:t>Fuel</a:t>
            </a:r>
            <a:r>
              <a:rPr lang="it-IT" sz="2800" b="1" dirty="0"/>
              <a:t> Cell</a:t>
            </a:r>
            <a:endParaRPr lang="it-IT" sz="3200" b="1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CFB03D5C-77A6-7705-B6A2-5AC91AF5CF9C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074823"/>
      </p:ext>
    </p:extLst>
  </p:cSld>
  <p:clrMapOvr>
    <a:masterClrMapping/>
  </p:clrMapOvr>
  <p:transition advClick="0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7" name="Titolo 1"/>
          <p:cNvSpPr txBox="1">
            <a:spLocks/>
          </p:cNvSpPr>
          <p:nvPr/>
        </p:nvSpPr>
        <p:spPr bwMode="auto">
          <a:xfrm>
            <a:off x="931104" y="95548"/>
            <a:ext cx="1097280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0" hangingPunct="0">
              <a:defRPr/>
            </a:pPr>
            <a:endParaRPr lang="it-IT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18252" y="1"/>
            <a:ext cx="11755496" cy="33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latin typeface="+mj-lt"/>
              </a:rPr>
              <a:t> </a:t>
            </a:r>
          </a:p>
        </p:txBody>
      </p:sp>
      <p:sp>
        <p:nvSpPr>
          <p:cNvPr id="10" name="CasellaDiTesto 6">
            <a:extLst>
              <a:ext uri="{FF2B5EF4-FFF2-40B4-BE49-F238E27FC236}">
                <a16:creationId xmlns:a16="http://schemas.microsoft.com/office/drawing/2014/main" id="{5CCC27AB-9B3A-464C-9F82-41DE0DE48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271" y="2264624"/>
            <a:ext cx="2476837" cy="74879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it-IT" sz="2133" b="1" dirty="0">
                <a:solidFill>
                  <a:schemeClr val="bg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Multi-phase Fluid Modelling</a:t>
            </a:r>
          </a:p>
        </p:txBody>
      </p:sp>
      <p:sp>
        <p:nvSpPr>
          <p:cNvPr id="11" name="CasellaDiTesto 7">
            <a:extLst>
              <a:ext uri="{FF2B5EF4-FFF2-40B4-BE49-F238E27FC236}">
                <a16:creationId xmlns:a16="http://schemas.microsoft.com/office/drawing/2014/main" id="{6D5F9DA0-6737-4B74-888D-5582F779D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8085" y="2260073"/>
            <a:ext cx="3047804" cy="74879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it-IT" sz="2133" b="1" dirty="0">
                <a:solidFill>
                  <a:schemeClr val="bg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Electrochemical Reactions Modelling</a:t>
            </a:r>
          </a:p>
        </p:txBody>
      </p:sp>
      <p:sp>
        <p:nvSpPr>
          <p:cNvPr id="12" name="CasellaDiTesto 7">
            <a:extLst>
              <a:ext uri="{FF2B5EF4-FFF2-40B4-BE49-F238E27FC236}">
                <a16:creationId xmlns:a16="http://schemas.microsoft.com/office/drawing/2014/main" id="{A6D0C5AC-F46A-4212-B2DD-90A805D8C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3485" y="5324625"/>
            <a:ext cx="3226243" cy="4205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it-IT" sz="2133" b="1" dirty="0">
                <a:solidFill>
                  <a:schemeClr val="bg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Solid phase Modelling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036CBB3-77E3-46B3-BF56-C9EF3E7EC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448" y="3574178"/>
            <a:ext cx="3603877" cy="2036333"/>
          </a:xfrm>
          <a:prstGeom prst="roundRect">
            <a:avLst>
              <a:gd name="adj" fmla="val 30093"/>
            </a:avLst>
          </a:prstGeom>
          <a:noFill/>
          <a:ln w="12700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GB" altLang="it-IT" sz="1600" b="1" dirty="0">
                <a:latin typeface="Arial Nova Light" panose="020B0304020202020204" pitchFamily="34" charset="0"/>
                <a:cs typeface="Arial" panose="020B0604020202020204" pitchFamily="34" charset="0"/>
              </a:rPr>
              <a:t>Energy Equation:</a:t>
            </a:r>
          </a:p>
          <a:p>
            <a:pPr marL="228594" indent="-228594">
              <a:buFont typeface="Wingdings" panose="05000000000000000000" pitchFamily="2" charset="2"/>
              <a:buChar char="§"/>
            </a:pPr>
            <a:r>
              <a:rPr lang="en-GB" altLang="it-IT" sz="1333" dirty="0">
                <a:latin typeface="Arial Nova Light" panose="020B0304020202020204" pitchFamily="34" charset="0"/>
                <a:cs typeface="Arial" panose="020B0604020202020204" pitchFamily="34" charset="0"/>
              </a:rPr>
              <a:t>Heat dissipation</a:t>
            </a:r>
          </a:p>
          <a:p>
            <a:endParaRPr lang="en-GB" altLang="it-IT" sz="1600" b="1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r>
              <a:rPr lang="en-GB" altLang="it-IT" sz="1600" b="1" dirty="0">
                <a:latin typeface="Arial Nova Light" panose="020B0304020202020204" pitchFamily="34" charset="0"/>
                <a:cs typeface="Arial" panose="020B0604020202020204" pitchFamily="34" charset="0"/>
              </a:rPr>
              <a:t>Momentum Equation:</a:t>
            </a:r>
          </a:p>
          <a:p>
            <a:pPr marL="228594" indent="-228594">
              <a:buFont typeface="Wingdings" panose="05000000000000000000" pitchFamily="2" charset="2"/>
              <a:buChar char="§"/>
            </a:pPr>
            <a:r>
              <a:rPr lang="en-GB" altLang="it-IT" sz="1333" dirty="0">
                <a:latin typeface="Arial Nova Light" panose="020B0304020202020204" pitchFamily="34" charset="0"/>
                <a:cs typeface="Arial" panose="020B0604020202020204" pitchFamily="34" charset="0"/>
              </a:rPr>
              <a:t>Pressure losses (GC design)</a:t>
            </a:r>
          </a:p>
          <a:p>
            <a:pPr marL="228594" indent="-228594">
              <a:buFont typeface="Wingdings" panose="05000000000000000000" pitchFamily="2" charset="2"/>
              <a:buChar char="§"/>
            </a:pPr>
            <a:r>
              <a:rPr lang="en-GB" altLang="it-IT" sz="1333" dirty="0">
                <a:latin typeface="Arial Nova Light" panose="020B0304020202020204" pitchFamily="34" charset="0"/>
                <a:cs typeface="Arial" panose="020B0604020202020204" pitchFamily="34" charset="0"/>
              </a:rPr>
              <a:t>Flow in porous materials</a:t>
            </a:r>
          </a:p>
          <a:p>
            <a:endParaRPr lang="en-GB" altLang="it-IT" sz="1600" b="1" dirty="0"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ccia angolare bidirezionale 16">
            <a:extLst>
              <a:ext uri="{FF2B5EF4-FFF2-40B4-BE49-F238E27FC236}">
                <a16:creationId xmlns:a16="http://schemas.microsoft.com/office/drawing/2014/main" id="{95F96705-8BC3-462E-A054-78D16532EDA3}"/>
              </a:ext>
            </a:extLst>
          </p:cNvPr>
          <p:cNvSpPr/>
          <p:nvPr/>
        </p:nvSpPr>
        <p:spPr>
          <a:xfrm rot="5400000">
            <a:off x="1436083" y="2540922"/>
            <a:ext cx="2822416" cy="3832383"/>
          </a:xfrm>
          <a:prstGeom prst="leftUpArrow">
            <a:avLst>
              <a:gd name="adj1" fmla="val 5890"/>
              <a:gd name="adj2" fmla="val 8850"/>
              <a:gd name="adj3" fmla="val 23274"/>
            </a:avLst>
          </a:prstGeom>
          <a:gradFill flip="none" rotWithShape="1">
            <a:gsLst>
              <a:gs pos="0">
                <a:schemeClr val="tx1"/>
              </a:gs>
              <a:gs pos="74000">
                <a:schemeClr val="bg1">
                  <a:lumMod val="85000"/>
                </a:schemeClr>
              </a:gs>
              <a:gs pos="100000">
                <a:srgbClr val="FF00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67"/>
          </a:p>
        </p:txBody>
      </p:sp>
      <p:sp>
        <p:nvSpPr>
          <p:cNvPr id="18" name="Freccia angolare bidirezionale 17">
            <a:extLst>
              <a:ext uri="{FF2B5EF4-FFF2-40B4-BE49-F238E27FC236}">
                <a16:creationId xmlns:a16="http://schemas.microsoft.com/office/drawing/2014/main" id="{3139DFA9-CF20-481B-8B47-6525C6377EE2}"/>
              </a:ext>
            </a:extLst>
          </p:cNvPr>
          <p:cNvSpPr/>
          <p:nvPr/>
        </p:nvSpPr>
        <p:spPr>
          <a:xfrm rot="16200000" flipH="1">
            <a:off x="8494713" y="2540922"/>
            <a:ext cx="2822416" cy="3832383"/>
          </a:xfrm>
          <a:prstGeom prst="leftUpArrow">
            <a:avLst>
              <a:gd name="adj1" fmla="val 7273"/>
              <a:gd name="adj2" fmla="val 8850"/>
              <a:gd name="adj3" fmla="val 25694"/>
            </a:avLst>
          </a:prstGeom>
          <a:gradFill flip="none" rotWithShape="1">
            <a:gsLst>
              <a:gs pos="0">
                <a:schemeClr val="tx1"/>
              </a:gs>
              <a:gs pos="74000">
                <a:schemeClr val="bg1">
                  <a:lumMod val="85000"/>
                </a:schemeClr>
              </a:gs>
              <a:gs pos="100000">
                <a:srgbClr val="0000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67"/>
          </a:p>
        </p:txBody>
      </p:sp>
      <p:sp>
        <p:nvSpPr>
          <p:cNvPr id="20" name="Freccia bidirezionale orizzontale 19">
            <a:extLst>
              <a:ext uri="{FF2B5EF4-FFF2-40B4-BE49-F238E27FC236}">
                <a16:creationId xmlns:a16="http://schemas.microsoft.com/office/drawing/2014/main" id="{38334C1C-C30D-4766-8B7C-EFF7F8C9649D}"/>
              </a:ext>
            </a:extLst>
          </p:cNvPr>
          <p:cNvSpPr/>
          <p:nvPr/>
        </p:nvSpPr>
        <p:spPr>
          <a:xfrm>
            <a:off x="3115799" y="2405716"/>
            <a:ext cx="5882285" cy="577232"/>
          </a:xfrm>
          <a:prstGeom prst="leftRightArrow">
            <a:avLst>
              <a:gd name="adj1" fmla="val 38567"/>
              <a:gd name="adj2" fmla="val 151818"/>
            </a:avLst>
          </a:prstGeom>
          <a:gradFill flip="none" rotWithShape="0">
            <a:gsLst>
              <a:gs pos="0">
                <a:srgbClr val="FF0000"/>
              </a:gs>
              <a:gs pos="55000">
                <a:schemeClr val="bg1">
                  <a:lumMod val="85000"/>
                </a:schemeClr>
              </a:gs>
              <a:gs pos="100000">
                <a:srgbClr val="0000FF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67"/>
          </a:p>
        </p:txBody>
      </p:sp>
      <p:sp>
        <p:nvSpPr>
          <p:cNvPr id="23" name="CasellaDiTesto 12">
            <a:extLst>
              <a:ext uri="{FF2B5EF4-FFF2-40B4-BE49-F238E27FC236}">
                <a16:creationId xmlns:a16="http://schemas.microsoft.com/office/drawing/2014/main" id="{F4878DBB-C0E0-41F3-A81A-99D0A104E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10" y="834811"/>
            <a:ext cx="4071981" cy="1971533"/>
          </a:xfrm>
          <a:prstGeom prst="roundRect">
            <a:avLst>
              <a:gd name="adj" fmla="val 30093"/>
            </a:avLst>
          </a:prstGeom>
          <a:noFill/>
          <a:ln w="12700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GB" altLang="it-IT" sz="1600" b="1" dirty="0">
                <a:latin typeface="Arial Nova Light" panose="020B0304020202020204" pitchFamily="34" charset="0"/>
                <a:cs typeface="Arial" panose="020B0604020202020204" pitchFamily="34" charset="0"/>
              </a:rPr>
              <a:t>Species Equation:</a:t>
            </a:r>
          </a:p>
          <a:p>
            <a:pPr marL="228594" indent="-228594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altLang="it-IT" sz="1333" dirty="0">
                <a:latin typeface="Arial Nova Light" panose="020B0304020202020204" pitchFamily="34" charset="0"/>
                <a:cs typeface="Arial" panose="020B0604020202020204" pitchFamily="34" charset="0"/>
              </a:rPr>
              <a:t>Electro-chemical reactions source terms</a:t>
            </a:r>
          </a:p>
          <a:p>
            <a:pPr>
              <a:spcAft>
                <a:spcPts val="300"/>
              </a:spcAft>
            </a:pPr>
            <a:r>
              <a:rPr lang="en-GB" altLang="it-IT" sz="1600" b="1" dirty="0">
                <a:latin typeface="Arial Nova Light" panose="020B0304020202020204" pitchFamily="34" charset="0"/>
                <a:cs typeface="Arial" panose="020B0604020202020204" pitchFamily="34" charset="0"/>
              </a:rPr>
              <a:t>Continuity Equation:</a:t>
            </a:r>
          </a:p>
          <a:p>
            <a:pPr marL="228594" indent="-228594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altLang="it-IT" sz="1333" dirty="0">
                <a:latin typeface="Arial Nova Light" panose="020B0304020202020204" pitchFamily="34" charset="0"/>
                <a:cs typeface="Arial" panose="020B0604020202020204" pitchFamily="34" charset="0"/>
              </a:rPr>
              <a:t>Mass creation/destruction at CL</a:t>
            </a:r>
          </a:p>
          <a:p>
            <a:pPr>
              <a:spcAft>
                <a:spcPts val="300"/>
              </a:spcAft>
            </a:pPr>
            <a:r>
              <a:rPr lang="en-GB" altLang="it-IT" sz="1600" b="1" dirty="0">
                <a:latin typeface="Arial Nova Light" panose="020B0304020202020204" pitchFamily="34" charset="0"/>
                <a:cs typeface="Arial" panose="020B0604020202020204" pitchFamily="34" charset="0"/>
              </a:rPr>
              <a:t>Energy Equation:</a:t>
            </a:r>
          </a:p>
          <a:p>
            <a:pPr marL="228594" indent="-228594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altLang="it-IT" sz="1333" dirty="0">
                <a:latin typeface="Arial Nova Light" panose="020B0304020202020204" pitchFamily="34" charset="0"/>
                <a:cs typeface="Arial" panose="020B0604020202020204" pitchFamily="34" charset="0"/>
              </a:rPr>
              <a:t>Electro-chemical heat generation</a:t>
            </a:r>
          </a:p>
        </p:txBody>
      </p:sp>
      <p:sp>
        <p:nvSpPr>
          <p:cNvPr id="24" name="CasellaDiTesto 12">
            <a:extLst>
              <a:ext uri="{FF2B5EF4-FFF2-40B4-BE49-F238E27FC236}">
                <a16:creationId xmlns:a16="http://schemas.microsoft.com/office/drawing/2014/main" id="{C6270B0D-4FEF-497E-B843-8BA61DBE0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1653" y="3280703"/>
            <a:ext cx="2788369" cy="2529891"/>
          </a:xfrm>
          <a:prstGeom prst="roundRect">
            <a:avLst>
              <a:gd name="adj" fmla="val 30093"/>
            </a:avLst>
          </a:prstGeom>
          <a:noFill/>
          <a:ln w="12700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GB" altLang="it-IT" sz="1600" b="1" dirty="0">
                <a:latin typeface="Arial Nova Light" panose="020B0304020202020204" pitchFamily="34" charset="0"/>
                <a:cs typeface="Arial" panose="020B0604020202020204" pitchFamily="34" charset="0"/>
              </a:rPr>
              <a:t>Charge Equation:</a:t>
            </a:r>
          </a:p>
          <a:p>
            <a:pPr marL="228594" indent="-228594">
              <a:buFont typeface="Wingdings" panose="05000000000000000000" pitchFamily="2" charset="2"/>
              <a:buChar char="§"/>
            </a:pPr>
            <a:r>
              <a:rPr lang="en-GB" altLang="it-IT" sz="1333" dirty="0">
                <a:latin typeface="Arial Nova Light" panose="020B0304020202020204" pitchFamily="34" charset="0"/>
                <a:cs typeface="Arial" panose="020B0604020202020204" pitchFamily="34" charset="0"/>
              </a:rPr>
              <a:t>Charge transport through conductive parts</a:t>
            </a:r>
          </a:p>
          <a:p>
            <a:endParaRPr lang="en-GB" altLang="it-IT" sz="1600" b="1" dirty="0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r>
              <a:rPr lang="en-GB" altLang="it-IT" sz="1600" b="1" dirty="0">
                <a:latin typeface="Arial Nova Light" panose="020B0304020202020204" pitchFamily="34" charset="0"/>
                <a:cs typeface="Arial" panose="020B0604020202020204" pitchFamily="34" charset="0"/>
              </a:rPr>
              <a:t>Energy Equation:</a:t>
            </a:r>
          </a:p>
          <a:p>
            <a:pPr marL="228594" indent="-228594">
              <a:buFont typeface="Wingdings" panose="05000000000000000000" pitchFamily="2" charset="2"/>
              <a:buChar char="§"/>
            </a:pPr>
            <a:r>
              <a:rPr lang="en-GB" altLang="it-IT" sz="1333" dirty="0">
                <a:latin typeface="Arial Nova Light" panose="020B0304020202020204" pitchFamily="34" charset="0"/>
                <a:cs typeface="Arial" panose="020B0604020202020204" pitchFamily="34" charset="0"/>
              </a:rPr>
              <a:t>Ohmic heat generation</a:t>
            </a:r>
          </a:p>
          <a:p>
            <a:pPr marL="228594" indent="-228594">
              <a:buFont typeface="Wingdings" panose="05000000000000000000" pitchFamily="2" charset="2"/>
              <a:buChar char="§"/>
            </a:pPr>
            <a:r>
              <a:rPr lang="en-GB" altLang="it-IT" sz="1333" dirty="0">
                <a:latin typeface="Arial Nova Light" panose="020B0304020202020204" pitchFamily="34" charset="0"/>
                <a:cs typeface="Arial" panose="020B0604020202020204" pitchFamily="34" charset="0"/>
              </a:rPr>
              <a:t>Electro-chemical heat generation</a:t>
            </a:r>
          </a:p>
          <a:p>
            <a:endParaRPr lang="en-GB" altLang="it-IT" sz="1600" b="1" dirty="0"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7BFE5D9-D777-4085-8063-7817B5A0CA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b="53836"/>
          <a:stretch/>
        </p:blipFill>
        <p:spPr>
          <a:xfrm>
            <a:off x="4496537" y="2836125"/>
            <a:ext cx="3341036" cy="2469440"/>
          </a:xfrm>
          <a:prstGeom prst="rect">
            <a:avLst/>
          </a:prstGeom>
        </p:spPr>
      </p:pic>
      <p:sp>
        <p:nvSpPr>
          <p:cNvPr id="5" name="Google Shape;338;p44">
            <a:extLst>
              <a:ext uri="{FF2B5EF4-FFF2-40B4-BE49-F238E27FC236}">
                <a16:creationId xmlns:a16="http://schemas.microsoft.com/office/drawing/2014/main" id="{CF786A1F-C6E5-67BB-DE76-159C8ADB0B11}"/>
              </a:ext>
            </a:extLst>
          </p:cNvPr>
          <p:cNvSpPr txBox="1">
            <a:spLocks/>
          </p:cNvSpPr>
          <p:nvPr/>
        </p:nvSpPr>
        <p:spPr>
          <a:xfrm>
            <a:off x="377178" y="99570"/>
            <a:ext cx="102051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Oltre il motore termico: le </a:t>
            </a:r>
            <a:r>
              <a:rPr lang="it-IT" sz="2800" b="1" dirty="0" err="1"/>
              <a:t>Fuel</a:t>
            </a:r>
            <a:r>
              <a:rPr lang="it-IT" sz="2800" b="1" dirty="0"/>
              <a:t> Cell</a:t>
            </a:r>
            <a:endParaRPr lang="it-IT" sz="3200" b="1" dirty="0"/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CEE7C83D-5728-540C-11BB-F12CCB27E9F2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02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2</a:t>
            </a:fld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314036" y="1524572"/>
            <a:ext cx="10650300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L’idrogeno come combustibile «carbon-free»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Studi di base: iniezione, mixing, combustione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Esempio di trasformazione a idrogeno di un motore industriale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Configurazioni alternative: </a:t>
            </a:r>
            <a:r>
              <a:rPr lang="it-IT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dual</a:t>
            </a: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fuel</a:t>
            </a: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RCCI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Configurazioni alternative: due tempi/</a:t>
            </a:r>
            <a:r>
              <a:rPr lang="it-IT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opposed</a:t>
            </a: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piston</a:t>
            </a: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</a:t>
            </a:r>
            <a:r>
              <a:rPr lang="it-IT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ICE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Oltre il motore termico: le </a:t>
            </a:r>
            <a:r>
              <a:rPr lang="it-IT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Fuel</a:t>
            </a:r>
            <a:r>
              <a:rPr lang="it-IT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-Cell</a:t>
            </a:r>
          </a:p>
        </p:txBody>
      </p:sp>
      <p:sp>
        <p:nvSpPr>
          <p:cNvPr id="7" name="Google Shape;338;p44">
            <a:extLst>
              <a:ext uri="{FF2B5EF4-FFF2-40B4-BE49-F238E27FC236}">
                <a16:creationId xmlns:a16="http://schemas.microsoft.com/office/drawing/2014/main" id="{D7D42BBE-750F-4D3F-98F7-FD9EDAFFFE30}"/>
              </a:ext>
            </a:extLst>
          </p:cNvPr>
          <p:cNvSpPr txBox="1">
            <a:spLocks/>
          </p:cNvSpPr>
          <p:nvPr/>
        </p:nvSpPr>
        <p:spPr>
          <a:xfrm>
            <a:off x="314036" y="99570"/>
            <a:ext cx="3549739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Agenda</a:t>
            </a:r>
            <a:endParaRPr lang="it-IT" sz="2800" dirty="0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16C9700D-1D9D-4F5B-9E72-DBCD5440065E}"/>
              </a:ext>
            </a:extLst>
          </p:cNvPr>
          <p:cNvCxnSpPr>
            <a:cxnSpLocks/>
          </p:cNvCxnSpPr>
          <p:nvPr/>
        </p:nvCxnSpPr>
        <p:spPr>
          <a:xfrm>
            <a:off x="314036" y="664331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CEC81DC-3318-4C75-BFED-2AEDF25DE84F}"/>
              </a:ext>
            </a:extLst>
          </p:cNvPr>
          <p:cNvSpPr txBox="1"/>
          <p:nvPr/>
        </p:nvSpPr>
        <p:spPr>
          <a:xfrm>
            <a:off x="218252" y="712893"/>
            <a:ext cx="11755496" cy="2000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u="sng">
                <a:latin typeface="Arial Nova Light" panose="020B0304020202020204" pitchFamily="34" charset="0"/>
                <a:cs typeface="Arial" panose="020B0604020202020204" pitchFamily="34" charset="0"/>
              </a:rPr>
              <a:t>Straight-Channel PEMFC</a:t>
            </a:r>
            <a:r>
              <a:rPr lang="en-US" sz="2667" b="1">
                <a:latin typeface="Arial Nova Light" panose="020B0304020202020204" pitchFamily="34" charset="0"/>
                <a:cs typeface="Arial" panose="020B0604020202020204" pitchFamily="34" charset="0"/>
              </a:rPr>
              <a:t> </a:t>
            </a:r>
            <a:r>
              <a:rPr lang="en-US" sz="2667" b="1" baseline="30000">
                <a:latin typeface="Arial Nova Light" panose="020B0304020202020204" pitchFamily="34" charset="0"/>
                <a:cs typeface="Arial" panose="020B0604020202020204" pitchFamily="34" charset="0"/>
              </a:rPr>
              <a:t>[1,2]</a:t>
            </a:r>
            <a:r>
              <a:rPr lang="en-US" sz="2667" b="1">
                <a:latin typeface="Arial Nova Light" panose="020B03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133"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380990" indent="-380990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sz="1867">
                <a:latin typeface="Arial Nova Light" panose="020B0304020202020204" pitchFamily="34" charset="0"/>
                <a:cs typeface="Arial" panose="020B0604020202020204" pitchFamily="34" charset="0"/>
              </a:rPr>
              <a:t>Well-documented canonical straight-channel hydrogen/air PEM fuel cell</a:t>
            </a:r>
          </a:p>
          <a:p>
            <a:pPr marL="380990" indent="-380990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sz="1867">
                <a:latin typeface="Arial Nova Light" panose="020B0304020202020204" pitchFamily="34" charset="0"/>
                <a:cs typeface="Arial" panose="020B0604020202020204" pitchFamily="34" charset="0"/>
              </a:rPr>
              <a:t>Univariate comparison of thick/thin membrane</a:t>
            </a:r>
          </a:p>
          <a:p>
            <a:pPr marL="380990" indent="-380990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sz="1867">
                <a:latin typeface="Arial Nova Light" panose="020B0304020202020204" pitchFamily="34" charset="0"/>
                <a:cs typeface="Arial" panose="020B0604020202020204" pitchFamily="34" charset="0"/>
              </a:rPr>
              <a:t>Univariate comparison of large/narrow channel spacing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BCEAB031-CEF9-445B-9D8E-3C8E5C85AD6C}"/>
              </a:ext>
            </a:extLst>
          </p:cNvPr>
          <p:cNvSpPr/>
          <p:nvPr/>
        </p:nvSpPr>
        <p:spPr>
          <a:xfrm>
            <a:off x="86650" y="5595309"/>
            <a:ext cx="407895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000" b="1">
                <a:latin typeface="Arial Nova Light" panose="020B0304020202020204" pitchFamily="34" charset="0"/>
              </a:rPr>
              <a:t>[1] </a:t>
            </a:r>
            <a:r>
              <a:rPr lang="pt-BR" sz="1000" err="1">
                <a:latin typeface="Arial Nova Light" panose="020B0304020202020204" pitchFamily="34" charset="0"/>
              </a:rPr>
              <a:t>Tabuchi</a:t>
            </a:r>
            <a:r>
              <a:rPr lang="pt-BR" sz="1000">
                <a:latin typeface="Arial Nova Light" panose="020B0304020202020204" pitchFamily="34" charset="0"/>
              </a:rPr>
              <a:t>, Y., et al., </a:t>
            </a:r>
            <a:r>
              <a:rPr lang="pt-BR" sz="1000" err="1">
                <a:latin typeface="Arial Nova Light" panose="020B0304020202020204" pitchFamily="34" charset="0"/>
              </a:rPr>
              <a:t>Electrochimica</a:t>
            </a:r>
            <a:r>
              <a:rPr lang="pt-BR" sz="1000">
                <a:latin typeface="Arial Nova Light" panose="020B0304020202020204" pitchFamily="34" charset="0"/>
              </a:rPr>
              <a:t> Acta 56 (2010) 352–360</a:t>
            </a:r>
            <a:endParaRPr lang="en-US" sz="1000">
              <a:latin typeface="Arial Nova Light" panose="020B0304020202020204" pitchFamily="34" charset="0"/>
            </a:endParaRPr>
          </a:p>
          <a:p>
            <a:pPr algn="just">
              <a:defRPr/>
            </a:pPr>
            <a:r>
              <a:rPr lang="en-US" sz="1000" b="1">
                <a:latin typeface="Arial Nova Light" panose="020B0304020202020204" pitchFamily="34" charset="0"/>
              </a:rPr>
              <a:t>[2]</a:t>
            </a:r>
            <a:r>
              <a:rPr lang="en-US" sz="1000">
                <a:latin typeface="Arial Nova Light" panose="020B0304020202020204" pitchFamily="34" charset="0"/>
              </a:rPr>
              <a:t> </a:t>
            </a:r>
            <a:r>
              <a:rPr lang="it-IT" sz="1000">
                <a:latin typeface="Arial Nova Light" panose="020B0304020202020204" pitchFamily="34" charset="0"/>
              </a:rPr>
              <a:t>Fukuyama, Y., et al., </a:t>
            </a:r>
            <a:r>
              <a:rPr lang="pt-BR" sz="1000" err="1">
                <a:latin typeface="Arial Nova Light" panose="020B0304020202020204" pitchFamily="34" charset="0"/>
              </a:rPr>
              <a:t>Electrochimica</a:t>
            </a:r>
            <a:r>
              <a:rPr lang="pt-BR" sz="1000">
                <a:latin typeface="Arial Nova Light" panose="020B0304020202020204" pitchFamily="34" charset="0"/>
              </a:rPr>
              <a:t> Acta 117 (2014) 367–378</a:t>
            </a:r>
            <a:endParaRPr lang="en-US" sz="1000">
              <a:latin typeface="Arial Nova Light" panose="020B0304020202020204" pitchFamily="34" charset="0"/>
            </a:endParaRP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7DC775C2-450E-44A6-9565-232B4B6A3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397" y="2744217"/>
            <a:ext cx="2861444" cy="3333928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B9DBE33E-2A93-41B9-8807-516DB37287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845" y="770282"/>
            <a:ext cx="3003556" cy="4375180"/>
          </a:xfrm>
          <a:prstGeom prst="rect">
            <a:avLst/>
          </a:prstGeom>
        </p:spPr>
      </p:pic>
      <p:sp>
        <p:nvSpPr>
          <p:cNvPr id="2" name="Google Shape;338;p44">
            <a:extLst>
              <a:ext uri="{FF2B5EF4-FFF2-40B4-BE49-F238E27FC236}">
                <a16:creationId xmlns:a16="http://schemas.microsoft.com/office/drawing/2014/main" id="{02219150-3FE7-FAD1-3E76-D911A1C2DD84}"/>
              </a:ext>
            </a:extLst>
          </p:cNvPr>
          <p:cNvSpPr txBox="1">
            <a:spLocks/>
          </p:cNvSpPr>
          <p:nvPr/>
        </p:nvSpPr>
        <p:spPr>
          <a:xfrm>
            <a:off x="377178" y="99570"/>
            <a:ext cx="102051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Validazione delle metodologie</a:t>
            </a:r>
            <a:endParaRPr lang="it-IT" sz="3200" b="1" dirty="0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497DAA88-5B37-A681-A2E0-C3B24A8C3BFB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599218"/>
      </p:ext>
    </p:extLst>
  </p:cSld>
  <p:clrMapOvr>
    <a:masterClrMapping/>
  </p:clrMapOvr>
  <p:transition advClick="0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id="{C580A589-CC2F-4531-A23F-6271006E6CE7}"/>
              </a:ext>
            </a:extLst>
          </p:cNvPr>
          <p:cNvSpPr/>
          <p:nvPr/>
        </p:nvSpPr>
        <p:spPr>
          <a:xfrm>
            <a:off x="0" y="4634632"/>
            <a:ext cx="12192000" cy="2223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1FA54EF5-3575-45ED-AC2B-745E98F481DE}"/>
              </a:ext>
            </a:extLst>
          </p:cNvPr>
          <p:cNvSpPr/>
          <p:nvPr/>
        </p:nvSpPr>
        <p:spPr>
          <a:xfrm>
            <a:off x="7519133" y="6114119"/>
            <a:ext cx="3419067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it-IT" sz="1000" dirty="0">
                <a:latin typeface="Arial Nova Light" panose="020B0304020202020204" pitchFamily="34" charset="0"/>
                <a:cs typeface="Arial" panose="020B0604020202020204" pitchFamily="34" charset="0"/>
              </a:rPr>
              <a:t>d'Adamo, A., Riccardi, M., Locci, C., et al., </a:t>
            </a:r>
            <a:r>
              <a:rPr lang="it-IT" sz="1000" i="1" dirty="0">
                <a:latin typeface="Arial Nova Light" panose="020B0304020202020204" pitchFamily="34" charset="0"/>
                <a:cs typeface="Arial" panose="020B0604020202020204" pitchFamily="34" charset="0"/>
              </a:rPr>
              <a:t>SAE Technical Paper </a:t>
            </a:r>
            <a:r>
              <a:rPr lang="it-IT" sz="1000" dirty="0">
                <a:latin typeface="Arial Nova Light" panose="020B0304020202020204" pitchFamily="34" charset="0"/>
                <a:cs typeface="Arial" panose="020B0604020202020204" pitchFamily="34" charset="0"/>
              </a:rPr>
              <a:t>2020-24-0016, 2020</a:t>
            </a:r>
          </a:p>
        </p:txBody>
      </p:sp>
      <p:pic>
        <p:nvPicPr>
          <p:cNvPr id="18" name="Immagine 2">
            <a:extLst>
              <a:ext uri="{FF2B5EF4-FFF2-40B4-BE49-F238E27FC236}">
                <a16:creationId xmlns:a16="http://schemas.microsoft.com/office/drawing/2014/main" id="{5CAB4466-8538-42A8-BAD7-A95A23C22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9" r="94992" b="53522"/>
          <a:stretch/>
        </p:blipFill>
        <p:spPr bwMode="auto">
          <a:xfrm>
            <a:off x="6351919" y="1045029"/>
            <a:ext cx="432704" cy="229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magine 1">
            <a:extLst>
              <a:ext uri="{FF2B5EF4-FFF2-40B4-BE49-F238E27FC236}">
                <a16:creationId xmlns:a16="http://schemas.microsoft.com/office/drawing/2014/main" id="{52A75B04-9165-400C-A7F6-EC1D3CF52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59" r="95588" b="13335"/>
          <a:stretch/>
        </p:blipFill>
        <p:spPr bwMode="auto">
          <a:xfrm>
            <a:off x="6351920" y="3773715"/>
            <a:ext cx="381097" cy="22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BD71459-5F82-46D9-9295-609FE81F8324}"/>
              </a:ext>
            </a:extLst>
          </p:cNvPr>
          <p:cNvSpPr txBox="1"/>
          <p:nvPr/>
        </p:nvSpPr>
        <p:spPr>
          <a:xfrm>
            <a:off x="121920" y="954415"/>
            <a:ext cx="6355081" cy="2678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STAR-CCM+ multi-phase model allowed to simulate:</a:t>
            </a:r>
          </a:p>
          <a:p>
            <a:pPr marL="239994" indent="-239994" algn="just">
              <a:buFont typeface="Wingdings" panose="05000000000000000000" pitchFamily="2" charset="2"/>
              <a:buChar char="§"/>
            </a:pP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T increase @ low-V</a:t>
            </a:r>
          </a:p>
          <a:p>
            <a:pPr marL="239994" indent="-239994" algn="just">
              <a:buFont typeface="Wingdings" panose="05000000000000000000" pitchFamily="2" charset="2"/>
              <a:buChar char="§"/>
            </a:pP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Higher </a:t>
            </a:r>
            <a:r>
              <a:rPr lang="en-US" sz="1867" dirty="0" err="1">
                <a:latin typeface="Arial Nova Light" panose="020B0304020202020204" pitchFamily="34" charset="0"/>
                <a:cs typeface="Arial" panose="020B0604020202020204" pitchFamily="34" charset="0"/>
              </a:rPr>
              <a:t>curr</a:t>
            </a: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. dens. @ low-V</a:t>
            </a:r>
          </a:p>
          <a:p>
            <a:pPr marL="239994" indent="-239994" algn="just">
              <a:buFont typeface="Wingdings" panose="05000000000000000000" pitchFamily="2" charset="2"/>
              <a:buChar char="§"/>
            </a:pP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Thin membrane:</a:t>
            </a:r>
          </a:p>
          <a:p>
            <a:pPr marL="719982" lvl="1" indent="-380990" algn="just">
              <a:buFont typeface="Courier New" panose="02070309020205020404" pitchFamily="49" charset="0"/>
              <a:buChar char="o"/>
            </a:pP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More </a:t>
            </a:r>
            <a:r>
              <a:rPr lang="en-US" sz="1867" dirty="0" err="1">
                <a:latin typeface="Arial Nova Light" panose="020B0304020202020204" pitchFamily="34" charset="0"/>
                <a:cs typeface="Arial" panose="020B0604020202020204" pitchFamily="34" charset="0"/>
              </a:rPr>
              <a:t>curr</a:t>
            </a: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. generation</a:t>
            </a:r>
          </a:p>
          <a:p>
            <a:pPr marL="719982" lvl="1" indent="-380990" algn="just">
              <a:buFont typeface="Courier New" panose="02070309020205020404" pitchFamily="49" charset="0"/>
              <a:buChar char="o"/>
            </a:pP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More heating</a:t>
            </a:r>
          </a:p>
          <a:p>
            <a:pPr marL="239994" indent="-239994" algn="just">
              <a:buFont typeface="Wingdings" panose="05000000000000000000" pitchFamily="2" charset="2"/>
              <a:buChar char="§"/>
            </a:pP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Narrow channel-electrode spacing:</a:t>
            </a:r>
          </a:p>
          <a:p>
            <a:pPr marL="719982" lvl="1" indent="-380990" algn="just">
              <a:buFont typeface="Courier New" panose="02070309020205020404" pitchFamily="49" charset="0"/>
              <a:buChar char="o"/>
            </a:pP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More </a:t>
            </a:r>
            <a:r>
              <a:rPr lang="en-US" sz="1867" dirty="0" err="1">
                <a:latin typeface="Arial Nova Light" panose="020B0304020202020204" pitchFamily="34" charset="0"/>
                <a:cs typeface="Arial" panose="020B0604020202020204" pitchFamily="34" charset="0"/>
              </a:rPr>
              <a:t>curr</a:t>
            </a: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. generation</a:t>
            </a:r>
          </a:p>
          <a:p>
            <a:pPr marL="719982" lvl="1" indent="-380990" algn="just">
              <a:buFont typeface="Courier New" panose="02070309020205020404" pitchFamily="49" charset="0"/>
              <a:buChar char="o"/>
            </a:pPr>
            <a:r>
              <a:rPr lang="en-US" sz="1867" dirty="0">
                <a:latin typeface="Arial Nova Light" panose="020B0304020202020204" pitchFamily="34" charset="0"/>
                <a:cs typeface="Arial" panose="020B0604020202020204" pitchFamily="34" charset="0"/>
              </a:rPr>
              <a:t>Uniform membrane status (less gradients)</a:t>
            </a:r>
          </a:p>
        </p:txBody>
      </p:sp>
      <p:pic>
        <p:nvPicPr>
          <p:cNvPr id="11" name="Immagine 2">
            <a:extLst>
              <a:ext uri="{FF2B5EF4-FFF2-40B4-BE49-F238E27FC236}">
                <a16:creationId xmlns:a16="http://schemas.microsoft.com/office/drawing/2014/main" id="{4F38013B-19DC-4101-8A8A-F78EFBF9D0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5" t="5556" b="53514"/>
          <a:stretch/>
        </p:blipFill>
        <p:spPr bwMode="auto">
          <a:xfrm>
            <a:off x="6699407" y="864796"/>
            <a:ext cx="5466048" cy="265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">
            <a:extLst>
              <a:ext uri="{FF2B5EF4-FFF2-40B4-BE49-F238E27FC236}">
                <a16:creationId xmlns:a16="http://schemas.microsoft.com/office/drawing/2014/main" id="{5597A11B-862B-4862-B4E7-9CD331FD1D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5" t="52159" r="444" b="13335"/>
          <a:stretch/>
        </p:blipFill>
        <p:spPr bwMode="auto">
          <a:xfrm>
            <a:off x="6699407" y="3697725"/>
            <a:ext cx="5466048" cy="22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A765629-8510-4EAF-8A4B-8A6F87BDE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453" y="3615104"/>
            <a:ext cx="4323252" cy="3242897"/>
          </a:xfrm>
          <a:prstGeom prst="rect">
            <a:avLst/>
          </a:prstGeom>
        </p:spPr>
      </p:pic>
      <p:sp>
        <p:nvSpPr>
          <p:cNvPr id="2" name="Google Shape;338;p44">
            <a:extLst>
              <a:ext uri="{FF2B5EF4-FFF2-40B4-BE49-F238E27FC236}">
                <a16:creationId xmlns:a16="http://schemas.microsoft.com/office/drawing/2014/main" id="{6E285312-E8FA-639F-29D9-095DA2A49FFF}"/>
              </a:ext>
            </a:extLst>
          </p:cNvPr>
          <p:cNvSpPr txBox="1">
            <a:spLocks/>
          </p:cNvSpPr>
          <p:nvPr/>
        </p:nvSpPr>
        <p:spPr>
          <a:xfrm>
            <a:off x="377178" y="99570"/>
            <a:ext cx="102051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Validazione delle metodologie</a:t>
            </a:r>
            <a:endParaRPr lang="it-IT" sz="3200" b="1" dirty="0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897AA42B-9EB8-37D4-0190-8E6760774247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530700"/>
      </p:ext>
    </p:extLst>
  </p:cSld>
  <p:clrMapOvr>
    <a:masterClrMapping/>
  </p:clrMapOvr>
  <p:transition advClick="0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tangolo 35">
            <a:extLst>
              <a:ext uri="{FF2B5EF4-FFF2-40B4-BE49-F238E27FC236}">
                <a16:creationId xmlns:a16="http://schemas.microsoft.com/office/drawing/2014/main" id="{4BABB915-5A95-4A84-A74C-B6827909415F}"/>
              </a:ext>
            </a:extLst>
          </p:cNvPr>
          <p:cNvSpPr/>
          <p:nvPr/>
        </p:nvSpPr>
        <p:spPr>
          <a:xfrm>
            <a:off x="0" y="4634632"/>
            <a:ext cx="12192000" cy="2223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B6B28BC8-DBF7-48A6-8632-4950CB5921A9}"/>
              </a:ext>
            </a:extLst>
          </p:cNvPr>
          <p:cNvGraphicFramePr/>
          <p:nvPr/>
        </p:nvGraphicFramePr>
        <p:xfrm>
          <a:off x="370232" y="1473071"/>
          <a:ext cx="3985021" cy="4225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B4B3727B-24A7-4DEC-B45F-7B9DD019E337}"/>
              </a:ext>
            </a:extLst>
          </p:cNvPr>
          <p:cNvCxnSpPr>
            <a:cxnSpLocks/>
          </p:cNvCxnSpPr>
          <p:nvPr/>
        </p:nvCxnSpPr>
        <p:spPr>
          <a:xfrm>
            <a:off x="812800" y="1117600"/>
            <a:ext cx="0" cy="568960"/>
          </a:xfrm>
          <a:prstGeom prst="straightConnector1">
            <a:avLst/>
          </a:prstGeom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2C479D51-0269-45C3-8D28-505A80657D0C}"/>
              </a:ext>
            </a:extLst>
          </p:cNvPr>
          <p:cNvCxnSpPr>
            <a:cxnSpLocks/>
          </p:cNvCxnSpPr>
          <p:nvPr/>
        </p:nvCxnSpPr>
        <p:spPr>
          <a:xfrm flipH="1">
            <a:off x="128693" y="5865707"/>
            <a:ext cx="663787" cy="0"/>
          </a:xfrm>
          <a:prstGeom prst="line">
            <a:avLst/>
          </a:prstGeom>
          <a:ln w="28575">
            <a:solidFill>
              <a:srgbClr val="FF0000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04BAD840-1CDB-4B0F-90D7-B0F450B6D0FE}"/>
              </a:ext>
            </a:extLst>
          </p:cNvPr>
          <p:cNvCxnSpPr>
            <a:cxnSpLocks/>
          </p:cNvCxnSpPr>
          <p:nvPr/>
        </p:nvCxnSpPr>
        <p:spPr>
          <a:xfrm>
            <a:off x="149013" y="1117600"/>
            <a:ext cx="0" cy="474810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56629E24-5DB6-48BD-8384-7F22EB645CB0}"/>
              </a:ext>
            </a:extLst>
          </p:cNvPr>
          <p:cNvCxnSpPr>
            <a:cxnSpLocks/>
          </p:cNvCxnSpPr>
          <p:nvPr/>
        </p:nvCxnSpPr>
        <p:spPr>
          <a:xfrm flipH="1">
            <a:off x="128693" y="1117600"/>
            <a:ext cx="68410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magine 33" descr="Immagine che contiene freccia&#10;&#10;Descrizione generata automaticamente">
            <a:extLst>
              <a:ext uri="{FF2B5EF4-FFF2-40B4-BE49-F238E27FC236}">
                <a16:creationId xmlns:a16="http://schemas.microsoft.com/office/drawing/2014/main" id="{4132AE26-939F-4195-8EDD-5EE2438080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379" y="3841477"/>
            <a:ext cx="4542775" cy="28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C695603A-817A-48AA-A436-BDFB023F13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544" y="699216"/>
            <a:ext cx="5018445" cy="28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21D8FF83-0E71-4316-B5A1-F3ED2C1512AB}"/>
              </a:ext>
            </a:extLst>
          </p:cNvPr>
          <p:cNvCxnSpPr>
            <a:cxnSpLocks/>
            <a:stCxn id="35" idx="1"/>
          </p:cNvCxnSpPr>
          <p:nvPr/>
        </p:nvCxnSpPr>
        <p:spPr>
          <a:xfrm flipH="1">
            <a:off x="4355253" y="2139216"/>
            <a:ext cx="2426291" cy="772688"/>
          </a:xfrm>
          <a:prstGeom prst="straightConnector1">
            <a:avLst/>
          </a:prstGeom>
          <a:ln w="95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0FBD9A35-2F7F-49F8-A426-2747C0C42244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4355254" y="3933936"/>
            <a:ext cx="2664125" cy="1347541"/>
          </a:xfrm>
          <a:prstGeom prst="straightConnector1">
            <a:avLst/>
          </a:prstGeom>
          <a:ln w="95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338;p44">
            <a:extLst>
              <a:ext uri="{FF2B5EF4-FFF2-40B4-BE49-F238E27FC236}">
                <a16:creationId xmlns:a16="http://schemas.microsoft.com/office/drawing/2014/main" id="{63679BB9-3BB2-9811-B4F1-C77956D37029}"/>
              </a:ext>
            </a:extLst>
          </p:cNvPr>
          <p:cNvSpPr txBox="1">
            <a:spLocks/>
          </p:cNvSpPr>
          <p:nvPr/>
        </p:nvSpPr>
        <p:spPr>
          <a:xfrm>
            <a:off x="377178" y="99570"/>
            <a:ext cx="102051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Validazione delle metodologie</a:t>
            </a:r>
            <a:endParaRPr lang="it-IT" sz="3200" b="1" dirty="0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95B517A9-B7AE-9A75-1E32-FE3A54C97B91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egnaposto numero diapositiva 18">
            <a:extLst>
              <a:ext uri="{FF2B5EF4-FFF2-40B4-BE49-F238E27FC236}">
                <a16:creationId xmlns:a16="http://schemas.microsoft.com/office/drawing/2014/main" id="{8C19795B-5DFB-CB2B-842E-CEE73780E6D2}"/>
              </a:ext>
            </a:extLst>
          </p:cNvPr>
          <p:cNvSpPr txBox="1">
            <a:spLocks/>
          </p:cNvSpPr>
          <p:nvPr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F2F5E10-5301-4EE6-90D2-A6C4A3F62BE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972362"/>
      </p:ext>
    </p:extLst>
  </p:cSld>
  <p:clrMapOvr>
    <a:masterClrMapping/>
  </p:clrMapOvr>
  <p:transition advClick="0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D2F28F95-1ADD-49D8-B64A-F967E8FF1022}"/>
              </a:ext>
            </a:extLst>
          </p:cNvPr>
          <p:cNvSpPr/>
          <p:nvPr/>
        </p:nvSpPr>
        <p:spPr>
          <a:xfrm>
            <a:off x="0" y="4634632"/>
            <a:ext cx="12192000" cy="2223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7D9C1CA-F5F7-4034-9367-5F7F983B9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13" y="3738000"/>
            <a:ext cx="5634387" cy="3120000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40B8F12-6F61-4238-AA48-08DFD69017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790"/>
          <a:stretch/>
        </p:blipFill>
        <p:spPr bwMode="auto">
          <a:xfrm>
            <a:off x="0" y="812522"/>
            <a:ext cx="7038875" cy="5041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Google Shape;338;p44">
            <a:extLst>
              <a:ext uri="{FF2B5EF4-FFF2-40B4-BE49-F238E27FC236}">
                <a16:creationId xmlns:a16="http://schemas.microsoft.com/office/drawing/2014/main" id="{4E30A919-DC8A-A898-65B6-7222675DD505}"/>
              </a:ext>
            </a:extLst>
          </p:cNvPr>
          <p:cNvSpPr txBox="1">
            <a:spLocks/>
          </p:cNvSpPr>
          <p:nvPr/>
        </p:nvSpPr>
        <p:spPr>
          <a:xfrm>
            <a:off x="377178" y="99570"/>
            <a:ext cx="102051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 err="1"/>
              <a:t>Fuel</a:t>
            </a:r>
            <a:r>
              <a:rPr lang="it-IT" sz="2800" b="1" dirty="0"/>
              <a:t> Cell </a:t>
            </a:r>
            <a:r>
              <a:rPr lang="it-IT" sz="2800" b="1" dirty="0" err="1"/>
              <a:t>stack</a:t>
            </a:r>
            <a:endParaRPr lang="it-IT" sz="3200" b="1" dirty="0"/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E5B1E417-BB8E-BD88-92B8-8B35C6FBB7BE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egnaposto numero diapositiva 18">
            <a:extLst>
              <a:ext uri="{FF2B5EF4-FFF2-40B4-BE49-F238E27FC236}">
                <a16:creationId xmlns:a16="http://schemas.microsoft.com/office/drawing/2014/main" id="{B19EECEC-79D6-DF47-5D61-BE2B57EA8A37}"/>
              </a:ext>
            </a:extLst>
          </p:cNvPr>
          <p:cNvSpPr txBox="1">
            <a:spLocks/>
          </p:cNvSpPr>
          <p:nvPr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F2F5E10-5301-4EE6-90D2-A6C4A3F62BE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37653"/>
      </p:ext>
    </p:extLst>
  </p:cSld>
  <p:clrMapOvr>
    <a:masterClrMapping/>
  </p:clrMapOvr>
  <p:transition advClick="0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magine 19">
            <a:extLst>
              <a:ext uri="{FF2B5EF4-FFF2-40B4-BE49-F238E27FC236}">
                <a16:creationId xmlns:a16="http://schemas.microsoft.com/office/drawing/2014/main" id="{E713DD8D-8D80-E67F-EF3F-6E84F837F13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5302" y="645640"/>
            <a:ext cx="4232967" cy="2880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E1A80FA8-F4C0-5CC8-81F3-F4004CD754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105" b="3356"/>
          <a:stretch/>
        </p:blipFill>
        <p:spPr>
          <a:xfrm>
            <a:off x="7863488" y="918816"/>
            <a:ext cx="3505553" cy="5043841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0FE9E09-090C-3D35-E81D-BEFAF1CCB2FD}"/>
              </a:ext>
            </a:extLst>
          </p:cNvPr>
          <p:cNvSpPr txBox="1"/>
          <p:nvPr/>
        </p:nvSpPr>
        <p:spPr>
          <a:xfrm>
            <a:off x="6653856" y="1116412"/>
            <a:ext cx="103540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00FF"/>
                </a:solidFill>
                <a:latin typeface="Arial Nova Light" panose="020B0304020202020204" pitchFamily="34" charset="0"/>
              </a:rPr>
              <a:t>2 V</a:t>
            </a:r>
            <a:endParaRPr lang="it-IT" sz="2400" dirty="0">
              <a:solidFill>
                <a:srgbClr val="0000FF"/>
              </a:solidFill>
              <a:latin typeface="Arial Nova Light" panose="020B0304020202020204" pitchFamily="34" charset="0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5B2AB50-591D-8486-976E-D147F2402818}"/>
              </a:ext>
            </a:extLst>
          </p:cNvPr>
          <p:cNvSpPr txBox="1"/>
          <p:nvPr/>
        </p:nvSpPr>
        <p:spPr>
          <a:xfrm>
            <a:off x="6653856" y="2543323"/>
            <a:ext cx="1022339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00FF"/>
                </a:solidFill>
                <a:latin typeface="Arial Nova Light" panose="020B0304020202020204" pitchFamily="34" charset="0"/>
              </a:rPr>
              <a:t>1.8 V</a:t>
            </a:r>
            <a:endParaRPr lang="it-IT" sz="2400" dirty="0">
              <a:solidFill>
                <a:srgbClr val="0000FF"/>
              </a:solidFill>
              <a:latin typeface="Arial Nova Light" panose="020B0304020202020204" pitchFamily="34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2D1DA84C-B8DA-763A-F114-0E64F18E9202}"/>
              </a:ext>
            </a:extLst>
          </p:cNvPr>
          <p:cNvSpPr txBox="1"/>
          <p:nvPr/>
        </p:nvSpPr>
        <p:spPr>
          <a:xfrm>
            <a:off x="6640787" y="4383017"/>
            <a:ext cx="1022339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00FF"/>
                </a:solidFill>
                <a:latin typeface="Arial Nova Light" panose="020B0304020202020204" pitchFamily="34" charset="0"/>
              </a:rPr>
              <a:t>1.6 V</a:t>
            </a:r>
            <a:endParaRPr lang="it-IT" sz="2400" dirty="0">
              <a:solidFill>
                <a:srgbClr val="0000FF"/>
              </a:solidFill>
              <a:latin typeface="Arial Nova Light" panose="020B0304020202020204" pitchFamily="34" charset="0"/>
            </a:endParaRPr>
          </a:p>
        </p:txBody>
      </p:sp>
      <p:pic>
        <p:nvPicPr>
          <p:cNvPr id="34" name="Immagine 33">
            <a:extLst>
              <a:ext uri="{FF2B5EF4-FFF2-40B4-BE49-F238E27FC236}">
                <a16:creationId xmlns:a16="http://schemas.microsoft.com/office/drawing/2014/main" id="{891A81DD-8F31-504A-8722-62DDF1B092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4193" y="3565300"/>
            <a:ext cx="4397116" cy="2544000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FBF5C1C5-CBBA-1CA3-0521-C44680A4A7EA}"/>
              </a:ext>
            </a:extLst>
          </p:cNvPr>
          <p:cNvSpPr/>
          <p:nvPr/>
        </p:nvSpPr>
        <p:spPr>
          <a:xfrm>
            <a:off x="3746167" y="1152149"/>
            <a:ext cx="233680" cy="23368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E1295AE0-EDAA-44FB-5CCF-E7B25F6A8396}"/>
              </a:ext>
            </a:extLst>
          </p:cNvPr>
          <p:cNvSpPr/>
          <p:nvPr/>
        </p:nvSpPr>
        <p:spPr>
          <a:xfrm>
            <a:off x="2537127" y="1525797"/>
            <a:ext cx="233680" cy="23368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0D50F17B-25BA-8504-7722-78A72830F32C}"/>
              </a:ext>
            </a:extLst>
          </p:cNvPr>
          <p:cNvSpPr/>
          <p:nvPr/>
        </p:nvSpPr>
        <p:spPr>
          <a:xfrm>
            <a:off x="1683687" y="1850593"/>
            <a:ext cx="233680" cy="23368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73E51F7F-5BBD-DD57-F0B4-7E687ECD11A8}"/>
              </a:ext>
            </a:extLst>
          </p:cNvPr>
          <p:cNvCxnSpPr>
            <a:cxnSpLocks/>
            <a:stCxn id="2" idx="6"/>
            <a:endCxn id="25" idx="1"/>
          </p:cNvCxnSpPr>
          <p:nvPr/>
        </p:nvCxnSpPr>
        <p:spPr>
          <a:xfrm>
            <a:off x="3979847" y="1268989"/>
            <a:ext cx="2674009" cy="78256"/>
          </a:xfrm>
          <a:prstGeom prst="straightConnector1">
            <a:avLst/>
          </a:prstGeom>
          <a:ln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8B44ECB0-4358-2EC9-6159-74E6263F4798}"/>
              </a:ext>
            </a:extLst>
          </p:cNvPr>
          <p:cNvCxnSpPr>
            <a:cxnSpLocks/>
            <a:stCxn id="35" idx="6"/>
            <a:endCxn id="26" idx="1"/>
          </p:cNvCxnSpPr>
          <p:nvPr/>
        </p:nvCxnSpPr>
        <p:spPr>
          <a:xfrm>
            <a:off x="2770807" y="1642637"/>
            <a:ext cx="3883049" cy="1131519"/>
          </a:xfrm>
          <a:prstGeom prst="straightConnector1">
            <a:avLst/>
          </a:prstGeom>
          <a:ln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>
            <a:extLst>
              <a:ext uri="{FF2B5EF4-FFF2-40B4-BE49-F238E27FC236}">
                <a16:creationId xmlns:a16="http://schemas.microsoft.com/office/drawing/2014/main" id="{F6A087D7-4D59-2DC0-5284-B798CEC60186}"/>
              </a:ext>
            </a:extLst>
          </p:cNvPr>
          <p:cNvCxnSpPr>
            <a:cxnSpLocks/>
          </p:cNvCxnSpPr>
          <p:nvPr/>
        </p:nvCxnSpPr>
        <p:spPr>
          <a:xfrm rot="-600000" flipV="1">
            <a:off x="9773966" y="866452"/>
            <a:ext cx="335719" cy="12542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56DC4C27-C9F6-4F12-BB95-762C3E67D995}"/>
              </a:ext>
            </a:extLst>
          </p:cNvPr>
          <p:cNvCxnSpPr>
            <a:cxnSpLocks/>
          </p:cNvCxnSpPr>
          <p:nvPr/>
        </p:nvCxnSpPr>
        <p:spPr>
          <a:xfrm rot="-600000" flipV="1">
            <a:off x="9018175" y="2503848"/>
            <a:ext cx="335719" cy="12542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>
            <a:extLst>
              <a:ext uri="{FF2B5EF4-FFF2-40B4-BE49-F238E27FC236}">
                <a16:creationId xmlns:a16="http://schemas.microsoft.com/office/drawing/2014/main" id="{E2E8FCD6-A9F5-F6C7-D695-FD07A2C11FE3}"/>
              </a:ext>
            </a:extLst>
          </p:cNvPr>
          <p:cNvCxnSpPr>
            <a:cxnSpLocks/>
          </p:cNvCxnSpPr>
          <p:nvPr/>
        </p:nvCxnSpPr>
        <p:spPr>
          <a:xfrm rot="-600000" flipV="1">
            <a:off x="9774949" y="2514195"/>
            <a:ext cx="335719" cy="12542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2B4430F8-E521-3B0E-B18F-0A3094A14E62}"/>
              </a:ext>
            </a:extLst>
          </p:cNvPr>
          <p:cNvCxnSpPr>
            <a:cxnSpLocks/>
          </p:cNvCxnSpPr>
          <p:nvPr/>
        </p:nvCxnSpPr>
        <p:spPr>
          <a:xfrm rot="-600000" flipV="1">
            <a:off x="9019158" y="4151591"/>
            <a:ext cx="335719" cy="12542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>
            <a:extLst>
              <a:ext uri="{FF2B5EF4-FFF2-40B4-BE49-F238E27FC236}">
                <a16:creationId xmlns:a16="http://schemas.microsoft.com/office/drawing/2014/main" id="{27D1784A-9B50-FEE0-7EFF-57FBEA4BB086}"/>
              </a:ext>
            </a:extLst>
          </p:cNvPr>
          <p:cNvCxnSpPr>
            <a:cxnSpLocks/>
          </p:cNvCxnSpPr>
          <p:nvPr/>
        </p:nvCxnSpPr>
        <p:spPr>
          <a:xfrm rot="-600000" flipV="1">
            <a:off x="9773967" y="4172286"/>
            <a:ext cx="335719" cy="12542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>
            <a:extLst>
              <a:ext uri="{FF2B5EF4-FFF2-40B4-BE49-F238E27FC236}">
                <a16:creationId xmlns:a16="http://schemas.microsoft.com/office/drawing/2014/main" id="{840BF59A-9FB0-06DC-ADF7-42AB3F8D56CB}"/>
              </a:ext>
            </a:extLst>
          </p:cNvPr>
          <p:cNvCxnSpPr>
            <a:cxnSpLocks/>
          </p:cNvCxnSpPr>
          <p:nvPr/>
        </p:nvCxnSpPr>
        <p:spPr>
          <a:xfrm rot="-600000" flipV="1">
            <a:off x="9018177" y="5809682"/>
            <a:ext cx="335719" cy="125421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3BF8B89-1017-3CAD-4E88-50FE1912B84A}"/>
              </a:ext>
            </a:extLst>
          </p:cNvPr>
          <p:cNvSpPr txBox="1"/>
          <p:nvPr/>
        </p:nvSpPr>
        <p:spPr>
          <a:xfrm>
            <a:off x="1345603" y="3000887"/>
            <a:ext cx="27652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 Nova Light" panose="020B0304020202020204" pitchFamily="34" charset="0"/>
              </a:rPr>
              <a:t>0</a:t>
            </a:r>
            <a:endParaRPr lang="en-GB" sz="2133" dirty="0">
              <a:latin typeface="Arial Nova Light" panose="020B0304020202020204" pitchFamily="34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6FA26A73-16C4-7782-274D-B319E25F18FD}"/>
              </a:ext>
            </a:extLst>
          </p:cNvPr>
          <p:cNvSpPr txBox="1"/>
          <p:nvPr/>
        </p:nvSpPr>
        <p:spPr>
          <a:xfrm>
            <a:off x="2453642" y="3000887"/>
            <a:ext cx="4503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 Nova Light" panose="020B0304020202020204" pitchFamily="34" charset="0"/>
              </a:rPr>
              <a:t>-1</a:t>
            </a:r>
            <a:endParaRPr lang="en-GB" sz="2133" dirty="0">
              <a:latin typeface="Arial Nova Light" panose="020B0304020202020204" pitchFamily="34" charset="0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9EC975FF-98A9-8260-732F-20D7B57D4BA4}"/>
              </a:ext>
            </a:extLst>
          </p:cNvPr>
          <p:cNvSpPr txBox="1"/>
          <p:nvPr/>
        </p:nvSpPr>
        <p:spPr>
          <a:xfrm>
            <a:off x="3632752" y="3000887"/>
            <a:ext cx="4503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 Nova Light" panose="020B0304020202020204" pitchFamily="34" charset="0"/>
              </a:rPr>
              <a:t>-2</a:t>
            </a:r>
            <a:endParaRPr lang="en-GB" sz="2133" dirty="0">
              <a:latin typeface="Arial Nova Light" panose="020B0304020202020204" pitchFamily="34" charset="0"/>
            </a:endParaRPr>
          </a:p>
        </p:txBody>
      </p:sp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6CB6E367-E22C-E32B-35CC-AFD54335016F}"/>
              </a:ext>
            </a:extLst>
          </p:cNvPr>
          <p:cNvCxnSpPr>
            <a:cxnSpLocks/>
            <a:stCxn id="36" idx="6"/>
            <a:endCxn id="27" idx="1"/>
          </p:cNvCxnSpPr>
          <p:nvPr/>
        </p:nvCxnSpPr>
        <p:spPr>
          <a:xfrm>
            <a:off x="1917367" y="1967433"/>
            <a:ext cx="4723420" cy="2646417"/>
          </a:xfrm>
          <a:prstGeom prst="straightConnector1">
            <a:avLst/>
          </a:prstGeom>
          <a:ln>
            <a:solidFill>
              <a:srgbClr val="0000F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2AAD5622-34F0-04DC-4521-E54ED8600A0C}"/>
              </a:ext>
            </a:extLst>
          </p:cNvPr>
          <p:cNvSpPr txBox="1"/>
          <p:nvPr/>
        </p:nvSpPr>
        <p:spPr>
          <a:xfrm>
            <a:off x="4806783" y="3000887"/>
            <a:ext cx="4503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 Nova Light" panose="020B0304020202020204" pitchFamily="34" charset="0"/>
              </a:rPr>
              <a:t>-3</a:t>
            </a:r>
            <a:endParaRPr lang="en-GB" sz="2133" dirty="0">
              <a:latin typeface="Arial Nova Light" panose="020B0304020202020204" pitchFamily="34" charset="0"/>
            </a:endParaRPr>
          </a:p>
        </p:txBody>
      </p:sp>
      <p:sp>
        <p:nvSpPr>
          <p:cNvPr id="3" name="Google Shape;338;p44">
            <a:extLst>
              <a:ext uri="{FF2B5EF4-FFF2-40B4-BE49-F238E27FC236}">
                <a16:creationId xmlns:a16="http://schemas.microsoft.com/office/drawing/2014/main" id="{7966F426-74A9-5304-CE7C-7EF94EC3F39B}"/>
              </a:ext>
            </a:extLst>
          </p:cNvPr>
          <p:cNvSpPr txBox="1">
            <a:spLocks/>
          </p:cNvSpPr>
          <p:nvPr/>
        </p:nvSpPr>
        <p:spPr>
          <a:xfrm>
            <a:off x="377178" y="99570"/>
            <a:ext cx="102051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Oltre il motore termico: elettrolizzatori PEM</a:t>
            </a:r>
            <a:endParaRPr lang="it-IT" sz="3200" b="1" dirty="0"/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AAF65BBB-7C2B-E243-3E0C-350276990BAB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egnaposto numero diapositiva 18">
            <a:extLst>
              <a:ext uri="{FF2B5EF4-FFF2-40B4-BE49-F238E27FC236}">
                <a16:creationId xmlns:a16="http://schemas.microsoft.com/office/drawing/2014/main" id="{B9B27BC1-A628-6888-472C-AA8A796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4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70E6B82-4144-46FE-8D93-6E3A5823E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626" y="2479455"/>
            <a:ext cx="6017293" cy="3429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B8422C8-DE35-4886-B8F6-26DC57807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21" y="2301654"/>
            <a:ext cx="5999783" cy="342900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70F572-E09F-497D-AF2A-2EA458DC61A6}"/>
              </a:ext>
            </a:extLst>
          </p:cNvPr>
          <p:cNvSpPr txBox="1"/>
          <p:nvPr/>
        </p:nvSpPr>
        <p:spPr>
          <a:xfrm>
            <a:off x="5955795" y="5594529"/>
            <a:ext cx="137769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67" dirty="0"/>
              <a:t>H</a:t>
            </a:r>
            <a:r>
              <a:rPr lang="it-IT" sz="1067" dirty="0"/>
              <a:t>2</a:t>
            </a:r>
            <a:r>
              <a:rPr lang="it-IT" sz="1600" dirty="0"/>
              <a:t>, </a:t>
            </a:r>
            <a:r>
              <a:rPr lang="it-IT" sz="1867" dirty="0"/>
              <a:t>H</a:t>
            </a:r>
            <a:r>
              <a:rPr lang="it-IT" sz="1067" dirty="0"/>
              <a:t>2</a:t>
            </a:r>
            <a:r>
              <a:rPr lang="it-IT" sz="1867" dirty="0"/>
              <a:t>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1CA1B10-F1F3-4EDF-8D57-AD78C8A9129B}"/>
              </a:ext>
            </a:extLst>
          </p:cNvPr>
          <p:cNvSpPr txBox="1"/>
          <p:nvPr/>
        </p:nvSpPr>
        <p:spPr>
          <a:xfrm>
            <a:off x="242255" y="5430004"/>
            <a:ext cx="137769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67" dirty="0"/>
              <a:t>H</a:t>
            </a:r>
            <a:r>
              <a:rPr lang="it-IT" sz="1067" dirty="0"/>
              <a:t>2</a:t>
            </a:r>
            <a:r>
              <a:rPr lang="it-IT" sz="1600" dirty="0"/>
              <a:t>, </a:t>
            </a:r>
            <a:r>
              <a:rPr lang="it-IT" sz="1867" dirty="0"/>
              <a:t>H</a:t>
            </a:r>
            <a:r>
              <a:rPr lang="it-IT" sz="1067" dirty="0"/>
              <a:t>2</a:t>
            </a:r>
            <a:r>
              <a:rPr lang="it-IT" sz="1867" dirty="0"/>
              <a:t>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470D87FF-8147-4333-A707-E56611F364A2}"/>
                  </a:ext>
                </a:extLst>
              </p:cNvPr>
              <p:cNvSpPr txBox="1"/>
              <p:nvPr/>
            </p:nvSpPr>
            <p:spPr>
              <a:xfrm>
                <a:off x="242257" y="881078"/>
                <a:ext cx="9504994" cy="1604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800"/>
                  </a:spcBef>
                </a:pPr>
                <a:r>
                  <a:rPr lang="en-US" dirty="0">
                    <a:cs typeface="Arial" panose="020B0604020202020204" pitchFamily="34" charset="0"/>
                  </a:rPr>
                  <a:t>Electrochemical hydrogen compressors can be used for only hydrogen purification or pressurization, or a combination of these processes in a single unit through direct current. </a:t>
                </a:r>
                <a:endParaRPr lang="it-IT" dirty="0">
                  <a:cs typeface="Arial" panose="020B0604020202020204" pitchFamily="34" charset="0"/>
                </a:endParaRPr>
              </a:p>
              <a:p>
                <a:pPr algn="just">
                  <a:spcBef>
                    <a:spcPts val="8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2,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𝐿𝑃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→2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p>
                      <m:r>
                        <a:rPr lang="it-IT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p>
                      <m:r>
                        <a:rPr lang="it-IT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𝐴𝑛𝑜𝑑𝑒</m:t>
                          </m:r>
                        </m:e>
                      </m:d>
                    </m:oMath>
                  </m:oMathPara>
                </a14:m>
                <a:endParaRPr lang="it-IT" dirty="0">
                  <a:cs typeface="Arial" panose="020B0604020202020204" pitchFamily="34" charset="0"/>
                </a:endParaRPr>
              </a:p>
              <a:p>
                <a:pPr algn="just">
                  <a:spcBef>
                    <a:spcPts val="8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</m:sup>
                      </m:sSup>
                      <m:r>
                        <a:rPr lang="it-IT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</m:sup>
                      </m:sSup>
                      <m:r>
                        <a:rPr lang="it-IT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2,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𝐻𝑃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(</m:t>
                      </m:r>
                      <m:r>
                        <a:rPr lang="it-IT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𝐶𝑎𝑡h𝑜𝑑𝑒</m:t>
                      </m:r>
                      <m:r>
                        <a:rPr lang="it-IT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dirty="0">
                  <a:cs typeface="Arial" panose="020B0604020202020204" pitchFamily="34" charset="0"/>
                </a:endParaRPr>
              </a:p>
              <a:p>
                <a:pPr algn="just">
                  <a:spcBef>
                    <a:spcPts val="800"/>
                  </a:spcBef>
                </a:pPr>
                <a:endParaRPr lang="en-US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470D87FF-8147-4333-A707-E56611F36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57" y="881078"/>
                <a:ext cx="9504994" cy="1604285"/>
              </a:xfrm>
              <a:prstGeom prst="rect">
                <a:avLst/>
              </a:prstGeom>
              <a:blipFill>
                <a:blip r:embed="rId4"/>
                <a:stretch>
                  <a:fillRect l="-577" t="-2281" r="-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ccia a destra 18">
            <a:extLst>
              <a:ext uri="{FF2B5EF4-FFF2-40B4-BE49-F238E27FC236}">
                <a16:creationId xmlns:a16="http://schemas.microsoft.com/office/drawing/2014/main" id="{4A14525E-DB7C-41CC-8250-B9B66C03A705}"/>
              </a:ext>
            </a:extLst>
          </p:cNvPr>
          <p:cNvSpPr/>
          <p:nvPr/>
        </p:nvSpPr>
        <p:spPr>
          <a:xfrm rot="20115609">
            <a:off x="15969" y="5166178"/>
            <a:ext cx="452569" cy="222169"/>
          </a:xfrm>
          <a:prstGeom prst="rightArrow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331A13DD-DCC8-4C18-9F44-47DE57DA1307}"/>
              </a:ext>
            </a:extLst>
          </p:cNvPr>
          <p:cNvSpPr/>
          <p:nvPr/>
        </p:nvSpPr>
        <p:spPr>
          <a:xfrm rot="20115609">
            <a:off x="5889397" y="2730306"/>
            <a:ext cx="452569" cy="222169"/>
          </a:xfrm>
          <a:prstGeom prst="rightArrow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4" name="Freccia a destra 23">
            <a:extLst>
              <a:ext uri="{FF2B5EF4-FFF2-40B4-BE49-F238E27FC236}">
                <a16:creationId xmlns:a16="http://schemas.microsoft.com/office/drawing/2014/main" id="{F40A7EA0-6011-4707-9602-5A4737EC949A}"/>
              </a:ext>
            </a:extLst>
          </p:cNvPr>
          <p:cNvSpPr/>
          <p:nvPr/>
        </p:nvSpPr>
        <p:spPr>
          <a:xfrm rot="20115609">
            <a:off x="5808230" y="5433454"/>
            <a:ext cx="452569" cy="222169"/>
          </a:xfrm>
          <a:prstGeom prst="rightArrow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5" name="Freccia a destra 24">
            <a:extLst>
              <a:ext uri="{FF2B5EF4-FFF2-40B4-BE49-F238E27FC236}">
                <a16:creationId xmlns:a16="http://schemas.microsoft.com/office/drawing/2014/main" id="{837D8381-8E22-4980-9CA0-3C6957FAAAFE}"/>
              </a:ext>
            </a:extLst>
          </p:cNvPr>
          <p:cNvSpPr/>
          <p:nvPr/>
        </p:nvSpPr>
        <p:spPr>
          <a:xfrm rot="20115609">
            <a:off x="11758972" y="2891020"/>
            <a:ext cx="452569" cy="222169"/>
          </a:xfrm>
          <a:prstGeom prst="rightArrow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" name="Google Shape;338;p44">
            <a:extLst>
              <a:ext uri="{FF2B5EF4-FFF2-40B4-BE49-F238E27FC236}">
                <a16:creationId xmlns:a16="http://schemas.microsoft.com/office/drawing/2014/main" id="{BA5FEB03-35E5-60F1-FECD-622432F42144}"/>
              </a:ext>
            </a:extLst>
          </p:cNvPr>
          <p:cNvSpPr txBox="1">
            <a:spLocks/>
          </p:cNvSpPr>
          <p:nvPr/>
        </p:nvSpPr>
        <p:spPr>
          <a:xfrm>
            <a:off x="377178" y="99570"/>
            <a:ext cx="102051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800" b="1" dirty="0"/>
              <a:t>Compressori elettrochimici per idrogeno</a:t>
            </a:r>
            <a:endParaRPr lang="it-IT" sz="3200" b="1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2024EF80-31C3-2912-3079-45235EA4973C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egnaposto numero diapositiva 18">
            <a:extLst>
              <a:ext uri="{FF2B5EF4-FFF2-40B4-BE49-F238E27FC236}">
                <a16:creationId xmlns:a16="http://schemas.microsoft.com/office/drawing/2014/main" id="{76E0196F-57FA-A2DD-B952-99810E7B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2F5E10-5301-4EE6-90D2-A6C4A3F62BE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97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047C441F-E9D8-477B-9796-7591D5C52940}"/>
              </a:ext>
            </a:extLst>
          </p:cNvPr>
          <p:cNvSpPr/>
          <p:nvPr/>
        </p:nvSpPr>
        <p:spPr>
          <a:xfrm>
            <a:off x="0" y="4634632"/>
            <a:ext cx="12192000" cy="2223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026" name="Picture 2" descr="Santa Croce a Firenze: Chi è sepolto nella Basilica - Chicks and Trips">
            <a:extLst>
              <a:ext uri="{FF2B5EF4-FFF2-40B4-BE49-F238E27FC236}">
                <a16:creationId xmlns:a16="http://schemas.microsoft.com/office/drawing/2014/main" id="{BD084D73-3EA7-1BD6-B182-EF8CCCC19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138912"/>
            <a:ext cx="405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338;p44">
            <a:extLst>
              <a:ext uri="{FF2B5EF4-FFF2-40B4-BE49-F238E27FC236}">
                <a16:creationId xmlns:a16="http://schemas.microsoft.com/office/drawing/2014/main" id="{854C8B4D-DF17-6991-428E-4D897EF70E0E}"/>
              </a:ext>
            </a:extLst>
          </p:cNvPr>
          <p:cNvSpPr txBox="1">
            <a:spLocks/>
          </p:cNvSpPr>
          <p:nvPr/>
        </p:nvSpPr>
        <p:spPr>
          <a:xfrm>
            <a:off x="24702" y="-105621"/>
            <a:ext cx="9408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Conclusioni</a:t>
            </a:r>
            <a:endParaRPr lang="it-IT" sz="2800" b="1" dirty="0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47FEC848-E894-40E4-15EB-85D42BB4D14A}"/>
              </a:ext>
            </a:extLst>
          </p:cNvPr>
          <p:cNvCxnSpPr/>
          <p:nvPr/>
        </p:nvCxnSpPr>
        <p:spPr>
          <a:xfrm>
            <a:off x="314036" y="1020418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25CA297-0773-744C-C2EA-8E02B6AD3522}"/>
              </a:ext>
            </a:extLst>
          </p:cNvPr>
          <p:cNvSpPr txBox="1"/>
          <p:nvPr/>
        </p:nvSpPr>
        <p:spPr>
          <a:xfrm>
            <a:off x="6096000" y="2438400"/>
            <a:ext cx="53784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“Nella gloria del tempo – </a:t>
            </a:r>
            <a:r>
              <a:rPr lang="en-US" sz="2800" i="1" dirty="0" err="1"/>
              <a:t>ove</a:t>
            </a:r>
            <a:r>
              <a:rPr lang="en-US" sz="2800" i="1" dirty="0"/>
              <a:t> </a:t>
            </a:r>
            <a:r>
              <a:rPr lang="en-US" sz="2800" i="1" dirty="0" err="1"/>
              <a:t>riposano</a:t>
            </a:r>
            <a:r>
              <a:rPr lang="en-US" sz="2800" i="1" dirty="0"/>
              <a:t> I </a:t>
            </a:r>
            <a:r>
              <a:rPr lang="en-US" sz="2800" i="1" dirty="0" err="1"/>
              <a:t>grandi</a:t>
            </a:r>
            <a:r>
              <a:rPr lang="en-US" sz="2800" i="1" dirty="0"/>
              <a:t> – è </a:t>
            </a:r>
            <a:r>
              <a:rPr lang="en-US" sz="2800" i="1" dirty="0" err="1"/>
              <a:t>accolto</a:t>
            </a:r>
            <a:r>
              <a:rPr lang="en-US" sz="2800" i="1" dirty="0"/>
              <a:t> Eugenio </a:t>
            </a:r>
            <a:r>
              <a:rPr lang="en-US" sz="2800" i="1" dirty="0" err="1"/>
              <a:t>Barsanti</a:t>
            </a:r>
            <a:r>
              <a:rPr lang="en-US" sz="2800" i="1" dirty="0"/>
              <a:t> </a:t>
            </a:r>
            <a:r>
              <a:rPr lang="en-US" sz="2800" i="1" dirty="0" err="1"/>
              <a:t>Scolopio</a:t>
            </a:r>
            <a:r>
              <a:rPr lang="en-US" sz="2800" i="1" dirty="0"/>
              <a:t> – </a:t>
            </a:r>
            <a:r>
              <a:rPr lang="en-US" sz="2800" i="1" dirty="0" err="1"/>
              <a:t>che</a:t>
            </a:r>
            <a:r>
              <a:rPr lang="en-US" sz="2800" i="1" dirty="0"/>
              <a:t> – con Felice </a:t>
            </a:r>
            <a:r>
              <a:rPr lang="en-US" sz="2800" i="1" dirty="0" err="1"/>
              <a:t>Matteucci</a:t>
            </a:r>
            <a:r>
              <a:rPr lang="en-US" sz="2800" i="1" dirty="0"/>
              <a:t> – </a:t>
            </a:r>
            <a:r>
              <a:rPr lang="en-US" sz="2800" i="1" dirty="0" err="1"/>
              <a:t>ideò</a:t>
            </a:r>
            <a:r>
              <a:rPr lang="en-US" sz="2800" i="1" dirty="0"/>
              <a:t> ed </a:t>
            </a:r>
            <a:r>
              <a:rPr lang="en-US" sz="2800" i="1" dirty="0" err="1"/>
              <a:t>attivò</a:t>
            </a:r>
            <a:r>
              <a:rPr lang="en-US" sz="2800" i="1" dirty="0"/>
              <a:t> il </a:t>
            </a:r>
            <a:r>
              <a:rPr lang="en-US" sz="2800" i="1" dirty="0" err="1"/>
              <a:t>motore</a:t>
            </a:r>
            <a:r>
              <a:rPr lang="en-US" sz="2800" i="1" dirty="0"/>
              <a:t> a </a:t>
            </a:r>
            <a:r>
              <a:rPr lang="en-US" sz="2800" i="1" dirty="0" err="1"/>
              <a:t>scoppio</a:t>
            </a:r>
            <a:r>
              <a:rPr lang="en-US" sz="2800" i="1" dirty="0"/>
              <a:t> – </a:t>
            </a:r>
            <a:r>
              <a:rPr lang="en-US" sz="2800" i="1" dirty="0" err="1"/>
              <a:t>destinato</a:t>
            </a:r>
            <a:r>
              <a:rPr lang="en-US" sz="2800" i="1" dirty="0"/>
              <a:t> a </a:t>
            </a:r>
            <a:r>
              <a:rPr lang="en-US" sz="2800" i="1" dirty="0" err="1"/>
              <a:t>trasmutare</a:t>
            </a:r>
            <a:r>
              <a:rPr lang="en-US" sz="2800" i="1" dirty="0"/>
              <a:t> il </a:t>
            </a:r>
            <a:r>
              <a:rPr lang="en-US" sz="2800" i="1" dirty="0" err="1"/>
              <a:t>volto</a:t>
            </a:r>
            <a:r>
              <a:rPr lang="en-US" sz="2800" i="1" dirty="0"/>
              <a:t> e il </a:t>
            </a:r>
            <a:r>
              <a:rPr lang="en-US" sz="2800" i="1" dirty="0" err="1"/>
              <a:t>ritmo</a:t>
            </a:r>
            <a:r>
              <a:rPr lang="en-US" sz="2800" i="1" dirty="0"/>
              <a:t> del vivere </a:t>
            </a:r>
            <a:r>
              <a:rPr lang="en-US" sz="2800" i="1" dirty="0" err="1"/>
              <a:t>sociale</a:t>
            </a:r>
            <a:r>
              <a:rPr lang="en-US" sz="2800" i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9604040"/>
      </p:ext>
    </p:extLst>
  </p:cSld>
  <p:clrMapOvr>
    <a:masterClrMapping/>
  </p:clrMapOvr>
  <p:transition advClick="0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3</a:t>
            </a:fld>
            <a:endParaRPr/>
          </a:p>
        </p:txBody>
      </p:sp>
      <p:sp>
        <p:nvSpPr>
          <p:cNvPr id="7" name="Google Shape;338;p44">
            <a:extLst>
              <a:ext uri="{FF2B5EF4-FFF2-40B4-BE49-F238E27FC236}">
                <a16:creationId xmlns:a16="http://schemas.microsoft.com/office/drawing/2014/main" id="{D7D42BBE-750F-4D3F-98F7-FD9EDAFFFE30}"/>
              </a:ext>
            </a:extLst>
          </p:cNvPr>
          <p:cNvSpPr txBox="1">
            <a:spLocks/>
          </p:cNvSpPr>
          <p:nvPr/>
        </p:nvSpPr>
        <p:spPr>
          <a:xfrm>
            <a:off x="291858" y="99570"/>
            <a:ext cx="1014754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Confronto H</a:t>
            </a:r>
            <a:r>
              <a:rPr lang="it-IT" sz="2400" b="1" baseline="-25000" dirty="0"/>
              <a:t>2</a:t>
            </a:r>
            <a:r>
              <a:rPr lang="it-IT" sz="2400" b="1" dirty="0"/>
              <a:t> – Benzina: tonalità termica, riempimento, combustione</a:t>
            </a:r>
            <a:endParaRPr lang="it-IT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/>
              <p:cNvSpPr txBox="1"/>
              <p:nvPr/>
            </p:nvSpPr>
            <p:spPr>
              <a:xfrm>
                <a:off x="2514846" y="3085009"/>
                <a:ext cx="6008914" cy="669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𝑎𝑚𝑏</m:t>
                        </m:r>
                      </m:sub>
                    </m:sSub>
                  </m:oMath>
                </a14:m>
                <a:r>
                  <a:rPr lang="it-IT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it-IT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4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f>
                          <m:fPr>
                            <m:type m:val="skw"/>
                            <m:ctrlPr>
                              <a:rPr lang="it-IT" sz="24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sz="2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num>
                          <m:den>
                            <m:r>
                              <a:rPr lang="it-IT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it-IT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it-IT" sz="2400" dirty="0"/>
                  <a:t> </a:t>
                </a:r>
                <a14:m>
                  <m:oMath xmlns:m="http://schemas.openxmlformats.org/officeDocument/2006/math">
                    <m:r>
                      <a:rPr lang="it-IT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it-IT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𝐵𝑇𝐸</m:t>
                    </m:r>
                    <m:r>
                      <a:rPr lang="it-IT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𝐿𝐻𝑉</m:t>
                        </m:r>
                      </m:e>
                      <m:sup>
                        <m:r>
                          <a:rPr lang="it-IT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it-IT" sz="2400" dirty="0"/>
              </a:p>
            </p:txBody>
          </p:sp>
        </mc:Choice>
        <mc:Fallback xmlns=""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846" y="3085009"/>
                <a:ext cx="6008914" cy="6696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asellaDiTesto 9"/>
          <p:cNvSpPr txBox="1"/>
          <p:nvPr/>
        </p:nvSpPr>
        <p:spPr>
          <a:xfrm>
            <a:off x="527117" y="3900622"/>
            <a:ext cx="11122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 tonalità termica (LHV*) dell’idrogeno è maggiore, ma purtroppo ciò non si traduce in un incremento della potenza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A3C9FC37-6DD4-88A6-3A48-18455ACEAF4E}"/>
                  </a:ext>
                </a:extLst>
              </p:cNvPr>
              <p:cNvSpPr txBox="1"/>
              <p:nvPr/>
            </p:nvSpPr>
            <p:spPr>
              <a:xfrm>
                <a:off x="527117" y="4291229"/>
                <a:ext cx="11137766" cy="2141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it-IT" b="1" dirty="0"/>
                  <a:t>Problema 1:</a:t>
                </a:r>
                <a:r>
                  <a:rPr lang="it-IT" dirty="0"/>
                  <a:t> l’idrogeno occupa un volume molto maggiore nella miscela </a:t>
                </a:r>
                <a:r>
                  <a:rPr lang="it-IT" dirty="0">
                    <a:sym typeface="Wingdings" panose="05000000000000000000" pitchFamily="2" charset="2"/>
                  </a:rPr>
                  <a:t> </a:t>
                </a:r>
                <a:r>
                  <a:rPr lang="it-IT" dirty="0"/>
                  <a:t>iniezione diretta a valvole chiuse per non avere un crollo di rendimento volumetrico (aspetti critici: miscelamento, ingombro iniettore)</a:t>
                </a:r>
              </a:p>
              <a:p>
                <a:pPr>
                  <a:spcAft>
                    <a:spcPts val="600"/>
                  </a:spcAft>
                </a:pPr>
                <a:endParaRPr lang="it-IT" dirty="0"/>
              </a:p>
              <a:p>
                <a:pPr>
                  <a:spcAft>
                    <a:spcPts val="600"/>
                  </a:spcAft>
                </a:pPr>
                <a:r>
                  <a:rPr lang="it-IT" b="1" dirty="0"/>
                  <a:t>Problema 2:</a:t>
                </a:r>
                <a:r>
                  <a:rPr lang="it-IT" dirty="0"/>
                  <a:t> la velocità laminare dell’idrogeno è quasi un ordine di grandezza maggiore di quella della benzina </a:t>
                </a:r>
                <a:r>
                  <a:rPr lang="it-IT" dirty="0">
                    <a:sym typeface="Wingdings" panose="05000000000000000000" pitchFamily="2" charset="2"/>
                  </a:rPr>
                  <a:t> per avere la stessa velocità laminare occorre usare dosature molto magre (</a:t>
                </a:r>
                <a14:m>
                  <m:oMath xmlns:m="http://schemas.openxmlformats.org/officeDocument/2006/math">
                    <m:r>
                      <a:rPr lang="it-IT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0.3&lt;</m:t>
                    </m:r>
                    <m:r>
                      <a:rPr lang="it-IT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it-IT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&lt;0.4</m:t>
                    </m:r>
                  </m:oMath>
                </a14:m>
                <a:r>
                  <a:rPr lang="it-IT" dirty="0"/>
                  <a:t>) </a:t>
                </a:r>
                <a:r>
                  <a:rPr lang="it-IT" dirty="0">
                    <a:sym typeface="Wingdings" panose="05000000000000000000" pitchFamily="2" charset="2"/>
                  </a:rPr>
                  <a:t>crollo della potenza         (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𝑎𝑚𝑏</m:t>
                        </m:r>
                      </m:sub>
                    </m:sSub>
                  </m:oMath>
                </a14:m>
                <a:r>
                  <a:rPr lang="it-IT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it-IT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 dirty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f>
                          <m:fPr>
                            <m:type m:val="skw"/>
                            <m:ctrlPr>
                              <a:rPr lang="it-IT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num>
                          <m:den>
                            <m:r>
                              <a:rPr lang="it-IT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it-IT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it-IT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it-IT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𝐵𝑇𝐸</m:t>
                    </m:r>
                    <m:r>
                      <a:rPr lang="it-IT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𝐿𝐻𝑉</m:t>
                        </m:r>
                      </m:e>
                      <m:sup>
                        <m:r>
                          <a:rPr lang="it-IT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it-IT" dirty="0"/>
                  <a:t>)</a:t>
                </a: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A3C9FC37-6DD4-88A6-3A48-18455ACEA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17" y="4291229"/>
                <a:ext cx="11137766" cy="2141227"/>
              </a:xfrm>
              <a:prstGeom prst="rect">
                <a:avLst/>
              </a:prstGeom>
              <a:blipFill>
                <a:blip r:embed="rId4"/>
                <a:stretch>
                  <a:fillRect l="-438" t="-1994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1DB59815-3AD8-A3C5-63C0-FA3654EAC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176925"/>
              </p:ext>
            </p:extLst>
          </p:nvPr>
        </p:nvGraphicFramePr>
        <p:xfrm>
          <a:off x="314036" y="912361"/>
          <a:ext cx="8280000" cy="19253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40000">
                  <a:extLst>
                    <a:ext uri="{9D8B030D-6E8A-4147-A177-3AD203B41FA5}">
                      <a16:colId xmlns:a16="http://schemas.microsoft.com/office/drawing/2014/main" val="95814288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06887175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56887517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36115775"/>
                    </a:ext>
                  </a:extLst>
                </a:gridCol>
              </a:tblGrid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effectLst/>
                        </a:rPr>
                        <a:t>COMBUSTIONE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effectLst/>
                        </a:rPr>
                        <a:t> 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effectLst/>
                        </a:rPr>
                        <a:t>Idrogeno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effectLst/>
                        </a:rPr>
                        <a:t>Benzina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851902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Potere calorifico inferiore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MJ/kg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44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57139819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A/F stechiometrico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34.14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14.65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9547618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Tonalità termica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MJ/</a:t>
                      </a:r>
                      <a:r>
                        <a:rPr lang="it-IT" sz="1800" u="none" strike="noStrike" dirty="0" err="1">
                          <a:effectLst/>
                        </a:rPr>
                        <a:t>kg_aria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3.52</a:t>
                      </a:r>
                      <a:endParaRPr lang="it-IT" sz="18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3.00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88439532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Volume di </a:t>
                      </a:r>
                      <a:r>
                        <a:rPr lang="en-US" sz="1800" u="none" strike="noStrike" dirty="0" err="1">
                          <a:effectLst/>
                        </a:rPr>
                        <a:t>combustibile</a:t>
                      </a:r>
                      <a:r>
                        <a:rPr lang="en-US" sz="1800" u="none" strike="noStrike" dirty="0">
                          <a:effectLst/>
                        </a:rPr>
                        <a:t> in </a:t>
                      </a:r>
                      <a:r>
                        <a:rPr lang="en-US" sz="1800" u="none" strike="noStrike" dirty="0" err="1">
                          <a:effectLst/>
                        </a:rPr>
                        <a:t>miscela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stechiometrica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% 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29.5</a:t>
                      </a:r>
                      <a:endParaRPr lang="it-IT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&lt;2.0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4826230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Laminar flame speed in </a:t>
                      </a:r>
                      <a:r>
                        <a:rPr lang="en-US" sz="1800" u="none" strike="noStrike" dirty="0" err="1">
                          <a:effectLst/>
                        </a:rPr>
                        <a:t>condizioni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stechiometriche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 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2.20</a:t>
                      </a:r>
                      <a:endParaRPr lang="it-IT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0.33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08380959"/>
                  </a:ext>
                </a:extLst>
              </a:tr>
            </a:tbl>
          </a:graphicData>
        </a:graphic>
      </p:graphicFrame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9A278C7A-CC8B-3BEA-E5FA-E9FDD7CFDE62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248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4</a:t>
            </a:fld>
            <a:endParaRPr/>
          </a:p>
        </p:txBody>
      </p:sp>
      <p:sp>
        <p:nvSpPr>
          <p:cNvPr id="7" name="Google Shape;338;p44">
            <a:extLst>
              <a:ext uri="{FF2B5EF4-FFF2-40B4-BE49-F238E27FC236}">
                <a16:creationId xmlns:a16="http://schemas.microsoft.com/office/drawing/2014/main" id="{D7D42BBE-750F-4D3F-98F7-FD9EDAFFFE30}"/>
              </a:ext>
            </a:extLst>
          </p:cNvPr>
          <p:cNvSpPr txBox="1">
            <a:spLocks/>
          </p:cNvSpPr>
          <p:nvPr/>
        </p:nvSpPr>
        <p:spPr>
          <a:xfrm>
            <a:off x="291859" y="172991"/>
            <a:ext cx="844574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Confronto Idrogeno – Benzina: non tutti i mali….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14036" y="4017047"/>
            <a:ext cx="6533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Ling-</a:t>
            </a:r>
            <a:r>
              <a:rPr lang="en-US" sz="1000" dirty="0" err="1"/>
              <a:t>zhi</a:t>
            </a:r>
            <a:r>
              <a:rPr lang="en-US" sz="1000" dirty="0"/>
              <a:t> </a:t>
            </a:r>
            <a:r>
              <a:rPr lang="en-US" sz="1000" dirty="0" err="1"/>
              <a:t>Bao</a:t>
            </a:r>
            <a:r>
              <a:rPr lang="en-US" sz="1000" dirty="0"/>
              <a:t> Bai-gang Sun, Qing-he Luo, "Optimal control strategy of the turbocharged direct-injection hydrogen engine to achieve near-zero emissions with large power and high brake thermal efficiency" , FUEL 2022</a:t>
            </a:r>
            <a:endParaRPr lang="it-IT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/>
              <p:cNvSpPr txBox="1"/>
              <p:nvPr/>
            </p:nvSpPr>
            <p:spPr>
              <a:xfrm>
                <a:off x="8119832" y="1468818"/>
                <a:ext cx="296454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/>
                  <a:t>Al diminuire di </a:t>
                </a:r>
                <a14:m>
                  <m:oMath xmlns:m="http://schemas.openxmlformats.org/officeDocument/2006/math">
                    <m:r>
                      <a:rPr lang="it-IT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it-IT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/>
                  <a:t>ovvero all’aumentare di </a:t>
                </a:r>
                <a:r>
                  <a:rPr lang="el-GR" dirty="0"/>
                  <a:t>λ</a:t>
                </a:r>
                <a:r>
                  <a:rPr lang="it-IT" dirty="0"/>
                  <a:t>, si riducono gli NOx fino a diventare trascurabili.</a:t>
                </a:r>
              </a:p>
              <a:p>
                <a:r>
                  <a:rPr lang="it-IT" dirty="0"/>
                  <a:t>BTE è massima per 2&lt;</a:t>
                </a:r>
                <a:r>
                  <a:rPr lang="el-GR" dirty="0"/>
                  <a:t> λ</a:t>
                </a:r>
                <a:r>
                  <a:rPr lang="it-IT" dirty="0"/>
                  <a:t>&lt;2,5; crolla per </a:t>
                </a:r>
                <a:r>
                  <a:rPr lang="el-GR" dirty="0"/>
                  <a:t>λ</a:t>
                </a:r>
                <a:r>
                  <a:rPr lang="it-IT" dirty="0"/>
                  <a:t>&gt;3</a:t>
                </a:r>
              </a:p>
            </p:txBody>
          </p:sp>
        </mc:Choice>
        <mc:Fallback xmlns="">
          <p:sp>
            <p:nvSpPr>
              <p:cNvPr id="10" name="CasellaDiTes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9832" y="1468818"/>
                <a:ext cx="2964547" cy="1754326"/>
              </a:xfrm>
              <a:prstGeom prst="rect">
                <a:avLst/>
              </a:prstGeom>
              <a:blipFill>
                <a:blip r:embed="rId3"/>
                <a:stretch>
                  <a:fillRect l="-1852" t="-2083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4"/>
          <a:srcRect l="32087" t="31671" r="31762" b="14619"/>
          <a:stretch/>
        </p:blipFill>
        <p:spPr>
          <a:xfrm>
            <a:off x="291859" y="830953"/>
            <a:ext cx="3661448" cy="306000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5"/>
          <a:srcRect l="32191" t="28152" r="29575" b="18138"/>
          <a:stretch/>
        </p:blipFill>
        <p:spPr>
          <a:xfrm>
            <a:off x="4036272" y="830953"/>
            <a:ext cx="3872485" cy="3060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1142141-AEEF-EFA0-3259-76E7A1066B3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068" t="48522" r="62838" b="33533"/>
          <a:stretch/>
        </p:blipFill>
        <p:spPr>
          <a:xfrm>
            <a:off x="7027976" y="4258121"/>
            <a:ext cx="4474856" cy="1800000"/>
          </a:xfrm>
          <a:prstGeom prst="rect">
            <a:avLst/>
          </a:prstGeom>
        </p:spPr>
      </p:pic>
      <p:sp>
        <p:nvSpPr>
          <p:cNvPr id="2" name="Freccia in giù 1">
            <a:extLst>
              <a:ext uri="{FF2B5EF4-FFF2-40B4-BE49-F238E27FC236}">
                <a16:creationId xmlns:a16="http://schemas.microsoft.com/office/drawing/2014/main" id="{DE48A047-B76A-2AA8-5EE8-6FFC19EA4A6C}"/>
              </a:ext>
            </a:extLst>
          </p:cNvPr>
          <p:cNvSpPr/>
          <p:nvPr/>
        </p:nvSpPr>
        <p:spPr>
          <a:xfrm>
            <a:off x="9139918" y="3429000"/>
            <a:ext cx="273503" cy="64089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04F1058-F1B0-D33D-44F0-6EFA58206F43}"/>
              </a:ext>
            </a:extLst>
          </p:cNvPr>
          <p:cNvSpPr txBox="1"/>
          <p:nvPr/>
        </p:nvSpPr>
        <p:spPr>
          <a:xfrm>
            <a:off x="9447893" y="3564782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C944B58-26C9-420A-1D7C-747AF32A7561}"/>
              </a:ext>
            </a:extLst>
          </p:cNvPr>
          <p:cNvSpPr txBox="1"/>
          <p:nvPr/>
        </p:nvSpPr>
        <p:spPr>
          <a:xfrm>
            <a:off x="3808071" y="4721829"/>
            <a:ext cx="2964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 crescere della disomogeneità della miscela, la soglia di </a:t>
            </a:r>
            <a:r>
              <a:rPr lang="el-GR" dirty="0"/>
              <a:t>λ </a:t>
            </a:r>
            <a:r>
              <a:rPr lang="it-IT" dirty="0"/>
              <a:t>oltre la quale crollano gli NOx sale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4CE0FE2-59EC-F96F-55A6-92CEB12D8DBD}"/>
              </a:ext>
            </a:extLst>
          </p:cNvPr>
          <p:cNvSpPr txBox="1"/>
          <p:nvPr/>
        </p:nvSpPr>
        <p:spPr>
          <a:xfrm>
            <a:off x="7038686" y="6063279"/>
            <a:ext cx="4868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Stefan Hoffmann, "Hydrogen Internal Combustion Engine - Viable Technology for Carbon Neutrality" , ERTRAC Conference 2022</a:t>
            </a:r>
            <a:endParaRPr lang="it-IT" sz="1000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E66849DC-E832-978E-9A03-ADA79B1A1AEC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705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5</a:t>
            </a:fld>
            <a:endParaRPr/>
          </a:p>
        </p:txBody>
      </p:sp>
      <p:sp>
        <p:nvSpPr>
          <p:cNvPr id="7" name="Google Shape;338;p44">
            <a:extLst>
              <a:ext uri="{FF2B5EF4-FFF2-40B4-BE49-F238E27FC236}">
                <a16:creationId xmlns:a16="http://schemas.microsoft.com/office/drawing/2014/main" id="{D7D42BBE-750F-4D3F-98F7-FD9EDAFFFE30}"/>
              </a:ext>
            </a:extLst>
          </p:cNvPr>
          <p:cNvSpPr txBox="1">
            <a:spLocks/>
          </p:cNvSpPr>
          <p:nvPr/>
        </p:nvSpPr>
        <p:spPr>
          <a:xfrm>
            <a:off x="319337" y="172991"/>
            <a:ext cx="1077424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Confronto Idrogeno – Benzina: combustione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8737600" y="1553451"/>
            <a:ext cx="3329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 err="1"/>
              <a:t>Rouleau</a:t>
            </a:r>
            <a:r>
              <a:rPr lang="it-IT" sz="1050" dirty="0"/>
              <a:t>, L., </a:t>
            </a:r>
            <a:r>
              <a:rPr lang="it-IT" sz="1050" dirty="0" err="1"/>
              <a:t>Duffour</a:t>
            </a:r>
            <a:r>
              <a:rPr lang="it-IT" sz="1050" dirty="0"/>
              <a:t>, F., Walter, B., Kumar, R. et al., “</a:t>
            </a:r>
            <a:r>
              <a:rPr lang="it-IT" sz="1050" dirty="0" err="1"/>
              <a:t>Experimental</a:t>
            </a:r>
            <a:r>
              <a:rPr lang="it-IT" sz="1050" dirty="0"/>
              <a:t> and </a:t>
            </a:r>
            <a:r>
              <a:rPr lang="it-IT" sz="1050" dirty="0" err="1"/>
              <a:t>Numerical</a:t>
            </a:r>
            <a:r>
              <a:rPr lang="it-IT" sz="1050" dirty="0"/>
              <a:t> </a:t>
            </a:r>
            <a:r>
              <a:rPr lang="it-IT" sz="1050" dirty="0" err="1"/>
              <a:t>Investigation</a:t>
            </a:r>
            <a:r>
              <a:rPr lang="it-IT" sz="1050" dirty="0"/>
              <a:t> on </a:t>
            </a:r>
            <a:r>
              <a:rPr lang="it-IT" sz="1050" dirty="0" err="1"/>
              <a:t>Hydrogen</a:t>
            </a:r>
            <a:r>
              <a:rPr lang="it-IT" sz="1050" dirty="0"/>
              <a:t> </a:t>
            </a:r>
            <a:r>
              <a:rPr lang="it-IT" sz="1050" dirty="0" err="1"/>
              <a:t>Internal</a:t>
            </a:r>
            <a:r>
              <a:rPr lang="it-IT" sz="1050" dirty="0"/>
              <a:t> </a:t>
            </a:r>
            <a:r>
              <a:rPr lang="it-IT" sz="1050" dirty="0" err="1"/>
              <a:t>Combustion</a:t>
            </a:r>
            <a:r>
              <a:rPr lang="it-IT" sz="1050" dirty="0"/>
              <a:t> Engine,” SAE Technical </a:t>
            </a:r>
            <a:r>
              <a:rPr lang="it-IT" sz="1050" dirty="0" err="1"/>
              <a:t>Paper</a:t>
            </a:r>
            <a:r>
              <a:rPr lang="it-IT" sz="1050" dirty="0"/>
              <a:t> 2021-24-0060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877290"/>
              </p:ext>
            </p:extLst>
          </p:nvPr>
        </p:nvGraphicFramePr>
        <p:xfrm>
          <a:off x="314036" y="944111"/>
          <a:ext cx="8280000" cy="19253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40000">
                  <a:extLst>
                    <a:ext uri="{9D8B030D-6E8A-4147-A177-3AD203B41FA5}">
                      <a16:colId xmlns:a16="http://schemas.microsoft.com/office/drawing/2014/main" val="95814288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06887175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56887517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36115775"/>
                    </a:ext>
                  </a:extLst>
                </a:gridCol>
              </a:tblGrid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1" u="none" strike="noStrike" dirty="0">
                          <a:effectLst/>
                        </a:rPr>
                        <a:t>COMBUSTIONE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effectLst/>
                        </a:rPr>
                        <a:t> 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effectLst/>
                        </a:rPr>
                        <a:t>Idrogeno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effectLst/>
                        </a:rPr>
                        <a:t>Benzina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851902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Quenching </a:t>
                      </a:r>
                      <a:r>
                        <a:rPr lang="it-IT" sz="1800" u="none" strike="noStrike" dirty="0" err="1">
                          <a:effectLst/>
                        </a:rPr>
                        <a:t>distance</a:t>
                      </a:r>
                      <a:r>
                        <a:rPr lang="it-IT" sz="1800" u="none" strike="noStrike" dirty="0">
                          <a:effectLst/>
                        </a:rPr>
                        <a:t> da parete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mm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0.64</a:t>
                      </a:r>
                      <a:endParaRPr lang="it-IT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2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57139819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Energia di attivazione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 err="1">
                          <a:effectLst/>
                        </a:rPr>
                        <a:t>mJ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0.02</a:t>
                      </a:r>
                      <a:endParaRPr lang="it-IT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0.24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9547618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Temperatura di auto-accensione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K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u="none" strike="noStrike" dirty="0">
                          <a:solidFill>
                            <a:srgbClr val="92D050"/>
                          </a:solidFill>
                          <a:effectLst/>
                        </a:rPr>
                        <a:t>860</a:t>
                      </a:r>
                      <a:endParaRPr lang="it-IT" sz="1800" b="1" i="0" u="none" strike="noStrike" dirty="0">
                        <a:solidFill>
                          <a:srgbClr val="92D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550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88439532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Limite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inferiore</a:t>
                      </a:r>
                      <a:r>
                        <a:rPr lang="en-US" sz="1800" u="none" strike="noStrike" dirty="0">
                          <a:effectLst/>
                        </a:rPr>
                        <a:t> di </a:t>
                      </a:r>
                      <a:r>
                        <a:rPr lang="en-US" sz="1800" u="none" strike="noStrike" dirty="0" err="1">
                          <a:effectLst/>
                        </a:rPr>
                        <a:t>infiammabilità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 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>
                          <a:effectLst/>
                        </a:rPr>
                        <a:t>0.1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0.7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4826230"/>
                  </a:ext>
                </a:extLst>
              </a:tr>
              <a:tr h="32089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Limite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superiore</a:t>
                      </a:r>
                      <a:r>
                        <a:rPr lang="en-US" sz="1800" u="none" strike="noStrike" dirty="0">
                          <a:effectLst/>
                        </a:rPr>
                        <a:t> di </a:t>
                      </a:r>
                      <a:r>
                        <a:rPr lang="en-US" sz="1800" u="none" strike="noStrike" dirty="0" err="1">
                          <a:effectLst/>
                        </a:rPr>
                        <a:t>infiammabilità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 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7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u="none" strike="noStrike" dirty="0">
                          <a:effectLst/>
                        </a:rPr>
                        <a:t>4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08380959"/>
                  </a:ext>
                </a:extLst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314036" y="3007242"/>
            <a:ext cx="114969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Minore distanza di «quenching» </a:t>
            </a:r>
            <a:r>
              <a:rPr lang="it-IT" dirty="0">
                <a:sym typeface="Wingdings" panose="05000000000000000000" pitchFamily="2" charset="2"/>
              </a:rPr>
              <a:t> combustione più completa, ma maggiori perdite di calore attraverso le pareti e formazione di particolato, CO e HC (olio lubrificante)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ym typeface="Wingdings" panose="05000000000000000000" pitchFamily="2" charset="2"/>
              </a:rPr>
              <a:t>Bassa energia di accensione  maggiore sensibilità ai «punti caldi», rischio auto-accensione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ym typeface="Wingdings" panose="05000000000000000000" pitchFamily="2" charset="2"/>
              </a:rPr>
              <a:t>Maggiore temperatura di auto-accensione Migliore resistenza alla detonazione ma difficoltà di avviamento a freddo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ym typeface="Wingdings" panose="05000000000000000000" pitchFamily="2" charset="2"/>
              </a:rPr>
              <a:t>Ampio </a:t>
            </a:r>
            <a:r>
              <a:rPr lang="it-IT" dirty="0" err="1">
                <a:sym typeface="Wingdings" panose="05000000000000000000" pitchFamily="2" charset="2"/>
              </a:rPr>
              <a:t>range</a:t>
            </a:r>
            <a:r>
              <a:rPr lang="it-IT" dirty="0">
                <a:sym typeface="Wingdings" panose="05000000000000000000" pitchFamily="2" charset="2"/>
              </a:rPr>
              <a:t> di infiammabilità rischio di back-</a:t>
            </a:r>
            <a:r>
              <a:rPr lang="it-IT" dirty="0" err="1">
                <a:sym typeface="Wingdings" panose="05000000000000000000" pitchFamily="2" charset="2"/>
              </a:rPr>
              <a:t>fire</a:t>
            </a:r>
            <a:r>
              <a:rPr lang="it-IT" dirty="0">
                <a:sym typeface="Wingdings" panose="05000000000000000000" pitchFamily="2" charset="2"/>
              </a:rPr>
              <a:t> motivo in più per avere iniezione diretta!!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47C1B42-767F-F2F8-C164-848726B803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68" t="48522" r="62838" b="33533"/>
          <a:stretch/>
        </p:blipFill>
        <p:spPr>
          <a:xfrm>
            <a:off x="1567715" y="4595903"/>
            <a:ext cx="4027371" cy="1620000"/>
          </a:xfrm>
          <a:prstGeom prst="rect">
            <a:avLst/>
          </a:prstGeom>
        </p:spPr>
      </p:pic>
      <p:sp>
        <p:nvSpPr>
          <p:cNvPr id="6" name="Freccia in giù 5">
            <a:extLst>
              <a:ext uri="{FF2B5EF4-FFF2-40B4-BE49-F238E27FC236}">
                <a16:creationId xmlns:a16="http://schemas.microsoft.com/office/drawing/2014/main" id="{CFDB2F98-FDC6-44FC-79C5-9F83E49DE1F6}"/>
              </a:ext>
            </a:extLst>
          </p:cNvPr>
          <p:cNvSpPr/>
          <p:nvPr/>
        </p:nvSpPr>
        <p:spPr>
          <a:xfrm rot="16200000">
            <a:off x="662490" y="4948703"/>
            <a:ext cx="273503" cy="64089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19CA562-8CAD-70F4-672D-36670461042C}"/>
              </a:ext>
            </a:extLst>
          </p:cNvPr>
          <p:cNvSpPr txBox="1"/>
          <p:nvPr/>
        </p:nvSpPr>
        <p:spPr>
          <a:xfrm>
            <a:off x="5706460" y="4985454"/>
            <a:ext cx="2346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Stefan Hoffmann, "Hydrogen Internal Combustion Engine - Viable Technology for Carbon Neutrality" , ERTRAC Conference 2022</a:t>
            </a:r>
            <a:endParaRPr lang="it-IT" sz="1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4C010BF-29FC-469D-634D-50D269A4AA09}"/>
              </a:ext>
            </a:extLst>
          </p:cNvPr>
          <p:cNvSpPr txBox="1"/>
          <p:nvPr/>
        </p:nvSpPr>
        <p:spPr>
          <a:xfrm>
            <a:off x="534629" y="4857242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</a:t>
            </a:r>
          </a:p>
        </p:txBody>
      </p:sp>
      <p:pic>
        <p:nvPicPr>
          <p:cNvPr id="1026" name="Picture 2" descr="La spada di Damocle delle clausole di salvaguardia - Formiche.net">
            <a:extLst>
              <a:ext uri="{FF2B5EF4-FFF2-40B4-BE49-F238E27FC236}">
                <a16:creationId xmlns:a16="http://schemas.microsoft.com/office/drawing/2014/main" id="{0B66FDD0-F3DE-B7D4-9924-E65CCB843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193" y="4505903"/>
            <a:ext cx="130434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0A3CE78-E162-F3A8-331F-FA432FD525C3}"/>
              </a:ext>
            </a:extLst>
          </p:cNvPr>
          <p:cNvSpPr txBox="1"/>
          <p:nvPr/>
        </p:nvSpPr>
        <p:spPr>
          <a:xfrm>
            <a:off x="7640052" y="4796386"/>
            <a:ext cx="1008000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sword of Damocles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22DD1E6-B62A-1D9B-BACE-F1CA3DC1D089}"/>
              </a:ext>
            </a:extLst>
          </p:cNvPr>
          <p:cNvSpPr txBox="1"/>
          <p:nvPr/>
        </p:nvSpPr>
        <p:spPr>
          <a:xfrm>
            <a:off x="9063796" y="5786992"/>
            <a:ext cx="95398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ICE engineer</a:t>
            </a:r>
          </a:p>
        </p:txBody>
      </p:sp>
      <p:sp>
        <p:nvSpPr>
          <p:cNvPr id="13" name="Esplosione: 14 punte 12">
            <a:extLst>
              <a:ext uri="{FF2B5EF4-FFF2-40B4-BE49-F238E27FC236}">
                <a16:creationId xmlns:a16="http://schemas.microsoft.com/office/drawing/2014/main" id="{2C33F0D5-8CE0-93E1-A657-20D9ED66A03F}"/>
              </a:ext>
            </a:extLst>
          </p:cNvPr>
          <p:cNvSpPr/>
          <p:nvPr/>
        </p:nvSpPr>
        <p:spPr>
          <a:xfrm>
            <a:off x="9986106" y="4505903"/>
            <a:ext cx="1880730" cy="1251542"/>
          </a:xfrm>
          <a:prstGeom prst="irregularSeal2">
            <a:avLst/>
          </a:prstGeom>
          <a:gradFill flip="none" rotWithShape="1">
            <a:gsLst>
              <a:gs pos="15000">
                <a:srgbClr val="FFFF00"/>
              </a:gs>
              <a:gs pos="39000">
                <a:srgbClr val="FFC000"/>
              </a:gs>
              <a:gs pos="56000">
                <a:srgbClr val="FF0000"/>
              </a:gs>
              <a:gs pos="74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15C5513-E913-ED89-713C-8E17317F946E}"/>
              </a:ext>
            </a:extLst>
          </p:cNvPr>
          <p:cNvSpPr txBox="1"/>
          <p:nvPr/>
        </p:nvSpPr>
        <p:spPr>
          <a:xfrm rot="20117251">
            <a:off x="10052663" y="4900840"/>
            <a:ext cx="1747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Juice ITC" panose="04040403040A02020202" pitchFamily="82" charset="0"/>
              </a:rPr>
              <a:t>MIXING!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E3B89FA9-6F54-3AB2-C308-FF9E134958C9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414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064FD2B-2250-4EA3-8F0C-F6055807E825}"/>
              </a:ext>
            </a:extLst>
          </p:cNvPr>
          <p:cNvSpPr txBox="1"/>
          <p:nvPr/>
        </p:nvSpPr>
        <p:spPr>
          <a:xfrm>
            <a:off x="0" y="1063148"/>
            <a:ext cx="121920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Wingdings" panose="05000000000000000000" pitchFamily="2" charset="2"/>
              <a:buChar char="ü"/>
            </a:pPr>
            <a:r>
              <a:rPr lang="it-IT" b="1" i="1" u="sng" dirty="0"/>
              <a:t>STEP 1</a:t>
            </a:r>
          </a:p>
          <a:p>
            <a:pPr marL="476239" lvl="1"/>
            <a:r>
              <a:rPr lang="it-IT" dirty="0"/>
              <a:t>High-fidelity CFD model per correlare simulazioni ed esperimenti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7ABF88E5-0496-46BE-A26F-AECA50BF5DFD}"/>
              </a:ext>
            </a:extLst>
          </p:cNvPr>
          <p:cNvSpPr txBox="1"/>
          <p:nvPr/>
        </p:nvSpPr>
        <p:spPr>
          <a:xfrm>
            <a:off x="-47441" y="1781711"/>
            <a:ext cx="4964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Wingdings" panose="05000000000000000000" pitchFamily="2" charset="2"/>
              <a:buChar char="§"/>
            </a:pPr>
            <a:r>
              <a:rPr lang="it-IT" dirty="0"/>
              <a:t>Single hole </a:t>
            </a:r>
            <a:r>
              <a:rPr lang="it-IT" dirty="0" err="1"/>
              <a:t>injector</a:t>
            </a:r>
            <a:r>
              <a:rPr lang="it-IT" dirty="0"/>
              <a:t> fornito da</a:t>
            </a:r>
          </a:p>
          <a:p>
            <a:pPr marL="380990" indent="-380990">
              <a:buFont typeface="Wingdings" panose="05000000000000000000" pitchFamily="2" charset="2"/>
              <a:buChar char="§"/>
            </a:pPr>
            <a:endParaRPr lang="it-IT" dirty="0"/>
          </a:p>
          <a:p>
            <a:pPr marL="380990" indent="-380990">
              <a:buFont typeface="Wingdings" panose="05000000000000000000" pitchFamily="2" charset="2"/>
              <a:buChar char="§"/>
            </a:pPr>
            <a:r>
              <a:rPr lang="it-IT" dirty="0"/>
              <a:t>Gas: Ar (1), He (2), H</a:t>
            </a:r>
            <a:r>
              <a:rPr lang="it-IT" baseline="-25000" dirty="0"/>
              <a:t>2</a:t>
            </a:r>
            <a:r>
              <a:rPr lang="it-IT" dirty="0"/>
              <a:t> (…)</a:t>
            </a:r>
          </a:p>
          <a:p>
            <a:pPr marL="380990" indent="-380990">
              <a:buFont typeface="Wingdings" panose="05000000000000000000" pitchFamily="2" charset="2"/>
              <a:buChar char="§"/>
            </a:pPr>
            <a:endParaRPr lang="it-IT" dirty="0"/>
          </a:p>
          <a:p>
            <a:pPr marL="380990" indent="-380990">
              <a:buFont typeface="Wingdings" panose="05000000000000000000" pitchFamily="2" charset="2"/>
              <a:buChar char="§"/>
            </a:pPr>
            <a:r>
              <a:rPr lang="it-IT" dirty="0"/>
              <a:t>Differenti condizioni operative analizzate sperimentalmente da</a:t>
            </a: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A448D35F-F043-4F4C-BB1A-39E8D4EB7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676" y="3400691"/>
            <a:ext cx="1129764" cy="306093"/>
          </a:xfrm>
          <a:prstGeom prst="rect">
            <a:avLst/>
          </a:prstGeom>
        </p:spPr>
      </p:pic>
      <p:pic>
        <p:nvPicPr>
          <p:cNvPr id="32" name="Picture 2" descr="M_MS_logo_RGB_POS">
            <a:extLst>
              <a:ext uri="{FF2B5EF4-FFF2-40B4-BE49-F238E27FC236}">
                <a16:creationId xmlns:a16="http://schemas.microsoft.com/office/drawing/2014/main" id="{5B4DE335-2CE7-42FF-AB72-CC2E4CFDB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58" y="1764010"/>
            <a:ext cx="564882" cy="46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7" name="Tabella 3">
            <a:extLst>
              <a:ext uri="{FF2B5EF4-FFF2-40B4-BE49-F238E27FC236}">
                <a16:creationId xmlns:a16="http://schemas.microsoft.com/office/drawing/2014/main" id="{F679CB48-81A6-494D-AFA1-15DE29F2AE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979910"/>
              </p:ext>
            </p:extLst>
          </p:nvPr>
        </p:nvGraphicFramePr>
        <p:xfrm>
          <a:off x="6460575" y="1840707"/>
          <a:ext cx="5328000" cy="244391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310777629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1546558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471760034"/>
                    </a:ext>
                  </a:extLst>
                </a:gridCol>
                <a:gridCol w="816000">
                  <a:extLst>
                    <a:ext uri="{9D8B030D-6E8A-4147-A177-3AD203B41FA5}">
                      <a16:colId xmlns:a16="http://schemas.microsoft.com/office/drawing/2014/main" val="1639187106"/>
                    </a:ext>
                  </a:extLst>
                </a:gridCol>
                <a:gridCol w="816000">
                  <a:extLst>
                    <a:ext uri="{9D8B030D-6E8A-4147-A177-3AD203B41FA5}">
                      <a16:colId xmlns:a16="http://schemas.microsoft.com/office/drawing/2014/main" val="1273630027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349713335"/>
                    </a:ext>
                  </a:extLst>
                </a:gridCol>
                <a:gridCol w="960000">
                  <a:extLst>
                    <a:ext uri="{9D8B030D-6E8A-4147-A177-3AD203B41FA5}">
                      <a16:colId xmlns:a16="http://schemas.microsoft.com/office/drawing/2014/main" val="4293686347"/>
                    </a:ext>
                  </a:extLst>
                </a:gridCol>
              </a:tblGrid>
              <a:tr h="253107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Vessel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Type 1, max 10bar-100°C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393545"/>
                  </a:ext>
                </a:extLst>
              </a:tr>
              <a:tr h="253107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Fluid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Argon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381268"/>
                  </a:ext>
                </a:extLst>
              </a:tr>
              <a:tr h="253107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Injector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1-hole - 650 </a:t>
                      </a:r>
                      <a:r>
                        <a:rPr lang="it-IT" sz="1300" u="none" strike="noStrike" dirty="0" err="1">
                          <a:effectLst/>
                          <a:latin typeface="+mn-lt"/>
                        </a:rPr>
                        <a:t>um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49254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Test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InjPress bara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InjTemp</a:t>
                      </a:r>
                    </a:p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K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VessPress</a:t>
                      </a:r>
                    </a:p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bara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VessTemp</a:t>
                      </a:r>
                    </a:p>
                    <a:p>
                      <a:pPr algn="ctr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ET</a:t>
                      </a:r>
                    </a:p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ms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b="1" u="none" strike="noStrike" dirty="0">
                          <a:effectLst/>
                          <a:latin typeface="+mn-lt"/>
                        </a:rPr>
                        <a:t>Notes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36056953"/>
                  </a:ext>
                </a:extLst>
              </a:tr>
              <a:tr h="2531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3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3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3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3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3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3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3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86000"/>
                  </a:ext>
                </a:extLst>
              </a:tr>
              <a:tr h="25310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B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effectLst/>
                          <a:latin typeface="+mn-lt"/>
                        </a:rPr>
                        <a:t>20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298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1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298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5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P_inj effect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323342"/>
                  </a:ext>
                </a:extLst>
              </a:tr>
              <a:tr h="25310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C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>
                          <a:effectLst/>
                          <a:latin typeface="+mn-lt"/>
                        </a:rPr>
                        <a:t>40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400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1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298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5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T_inj effect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499002"/>
                  </a:ext>
                </a:extLst>
              </a:tr>
              <a:tr h="25310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D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298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9.73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298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5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Critical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887316"/>
                  </a:ext>
                </a:extLst>
              </a:tr>
              <a:tr h="26576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E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298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9.73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298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5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00" u="none" strike="noStrike" dirty="0">
                          <a:effectLst/>
                          <a:latin typeface="+mn-lt"/>
                        </a:rPr>
                        <a:t>Subcritical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136989"/>
                  </a:ext>
                </a:extLst>
              </a:tr>
            </a:tbl>
          </a:graphicData>
        </a:graphic>
      </p:graphicFrame>
      <p:sp>
        <p:nvSpPr>
          <p:cNvPr id="3" name="Google Shape;338;p44">
            <a:extLst>
              <a:ext uri="{FF2B5EF4-FFF2-40B4-BE49-F238E27FC236}">
                <a16:creationId xmlns:a16="http://schemas.microsoft.com/office/drawing/2014/main" id="{6D0D040B-FFC6-0A80-15B3-12E329FAB87B}"/>
              </a:ext>
            </a:extLst>
          </p:cNvPr>
          <p:cNvSpPr txBox="1">
            <a:spLocks/>
          </p:cNvSpPr>
          <p:nvPr/>
        </p:nvSpPr>
        <p:spPr>
          <a:xfrm>
            <a:off x="319337" y="172991"/>
            <a:ext cx="1077424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Iniezione idrogeno in camera quiescente</a:t>
            </a:r>
            <a:endParaRPr lang="it-IT" sz="2800" dirty="0"/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07D1A11F-075C-8BBA-8E53-92C52DDFA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609" y="3529404"/>
            <a:ext cx="5059461" cy="2700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EB20EF72-A205-6E68-8CFD-F69BCA1D6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575" y="4471174"/>
            <a:ext cx="5706351" cy="2274005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347A5222-9737-20EF-4B2A-BBC5E382BA35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Google Shape;115;p2">
            <a:extLst>
              <a:ext uri="{FF2B5EF4-FFF2-40B4-BE49-F238E27FC236}">
                <a16:creationId xmlns:a16="http://schemas.microsoft.com/office/drawing/2014/main" id="{9D68E98D-D766-9E36-B8E0-8AF2B9D7D1C6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6</a:t>
            </a:fld>
            <a:endParaRPr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8E9FB48-635A-0EF0-9380-D13FB31672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20" y="2653944"/>
            <a:ext cx="578569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77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20CF1ECA-F72F-4A4E-B7C7-36756002D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113345"/>
              </p:ext>
            </p:extLst>
          </p:nvPr>
        </p:nvGraphicFramePr>
        <p:xfrm>
          <a:off x="206396" y="749680"/>
          <a:ext cx="5882933" cy="6840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13177">
                  <a:extLst>
                    <a:ext uri="{9D8B030D-6E8A-4147-A177-3AD203B41FA5}">
                      <a16:colId xmlns:a16="http://schemas.microsoft.com/office/drawing/2014/main" val="3107776292"/>
                    </a:ext>
                  </a:extLst>
                </a:gridCol>
                <a:gridCol w="1081617">
                  <a:extLst>
                    <a:ext uri="{9D8B030D-6E8A-4147-A177-3AD203B41FA5}">
                      <a16:colId xmlns:a16="http://schemas.microsoft.com/office/drawing/2014/main" val="215465585"/>
                    </a:ext>
                  </a:extLst>
                </a:gridCol>
                <a:gridCol w="867833">
                  <a:extLst>
                    <a:ext uri="{9D8B030D-6E8A-4147-A177-3AD203B41FA5}">
                      <a16:colId xmlns:a16="http://schemas.microsoft.com/office/drawing/2014/main" val="1471760034"/>
                    </a:ext>
                  </a:extLst>
                </a:gridCol>
                <a:gridCol w="1178984">
                  <a:extLst>
                    <a:ext uri="{9D8B030D-6E8A-4147-A177-3AD203B41FA5}">
                      <a16:colId xmlns:a16="http://schemas.microsoft.com/office/drawing/2014/main" val="4293686347"/>
                    </a:ext>
                  </a:extLst>
                </a:gridCol>
                <a:gridCol w="970661">
                  <a:extLst>
                    <a:ext uri="{9D8B030D-6E8A-4147-A177-3AD203B41FA5}">
                      <a16:colId xmlns:a16="http://schemas.microsoft.com/office/drawing/2014/main" val="2316397805"/>
                    </a:ext>
                  </a:extLst>
                </a:gridCol>
                <a:gridCol w="970661">
                  <a:extLst>
                    <a:ext uri="{9D8B030D-6E8A-4147-A177-3AD203B41FA5}">
                      <a16:colId xmlns:a16="http://schemas.microsoft.com/office/drawing/2014/main" val="2370122837"/>
                    </a:ext>
                  </a:extLst>
                </a:gridCol>
              </a:tblGrid>
              <a:tr h="228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Test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 err="1">
                          <a:effectLst/>
                        </a:rPr>
                        <a:t>InjPress</a:t>
                      </a:r>
                      <a:r>
                        <a:rPr lang="it-IT" sz="1400" b="1" u="none" strike="noStrike" dirty="0">
                          <a:effectLst/>
                        </a:rPr>
                        <a:t>, bara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 err="1">
                          <a:effectLst/>
                        </a:rPr>
                        <a:t>InjTemp</a:t>
                      </a:r>
                      <a:r>
                        <a:rPr lang="it-IT" sz="1400" b="1" u="none" strike="noStrike" dirty="0">
                          <a:effectLst/>
                        </a:rPr>
                        <a:t>, K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note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MFR, g/s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 Mach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36056953"/>
                  </a:ext>
                </a:extLst>
              </a:tr>
              <a:tr h="22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3.086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7.78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051231"/>
                  </a:ext>
                </a:extLst>
              </a:tr>
              <a:tr h="228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B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20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298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p_inj effect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1.5389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5.85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323342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8388F9C4-EB4E-D0B2-FCA1-E771224C3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045480"/>
              </p:ext>
            </p:extLst>
          </p:nvPr>
        </p:nvGraphicFramePr>
        <p:xfrm>
          <a:off x="206395" y="1659740"/>
          <a:ext cx="5882933" cy="6840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13177">
                  <a:extLst>
                    <a:ext uri="{9D8B030D-6E8A-4147-A177-3AD203B41FA5}">
                      <a16:colId xmlns:a16="http://schemas.microsoft.com/office/drawing/2014/main" val="3107776292"/>
                    </a:ext>
                  </a:extLst>
                </a:gridCol>
                <a:gridCol w="1081617">
                  <a:extLst>
                    <a:ext uri="{9D8B030D-6E8A-4147-A177-3AD203B41FA5}">
                      <a16:colId xmlns:a16="http://schemas.microsoft.com/office/drawing/2014/main" val="215465585"/>
                    </a:ext>
                  </a:extLst>
                </a:gridCol>
                <a:gridCol w="867833">
                  <a:extLst>
                    <a:ext uri="{9D8B030D-6E8A-4147-A177-3AD203B41FA5}">
                      <a16:colId xmlns:a16="http://schemas.microsoft.com/office/drawing/2014/main" val="1471760034"/>
                    </a:ext>
                  </a:extLst>
                </a:gridCol>
                <a:gridCol w="1178984">
                  <a:extLst>
                    <a:ext uri="{9D8B030D-6E8A-4147-A177-3AD203B41FA5}">
                      <a16:colId xmlns:a16="http://schemas.microsoft.com/office/drawing/2014/main" val="4293686347"/>
                    </a:ext>
                  </a:extLst>
                </a:gridCol>
                <a:gridCol w="970661">
                  <a:extLst>
                    <a:ext uri="{9D8B030D-6E8A-4147-A177-3AD203B41FA5}">
                      <a16:colId xmlns:a16="http://schemas.microsoft.com/office/drawing/2014/main" val="2316397805"/>
                    </a:ext>
                  </a:extLst>
                </a:gridCol>
                <a:gridCol w="970661">
                  <a:extLst>
                    <a:ext uri="{9D8B030D-6E8A-4147-A177-3AD203B41FA5}">
                      <a16:colId xmlns:a16="http://schemas.microsoft.com/office/drawing/2014/main" val="2370122837"/>
                    </a:ext>
                  </a:extLst>
                </a:gridCol>
              </a:tblGrid>
              <a:tr h="228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Test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 err="1">
                          <a:effectLst/>
                        </a:rPr>
                        <a:t>InjPress</a:t>
                      </a:r>
                      <a:r>
                        <a:rPr lang="it-IT" sz="1400" b="1" u="none" strike="noStrike" dirty="0">
                          <a:effectLst/>
                        </a:rPr>
                        <a:t>, bara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>
                          <a:effectLst/>
                        </a:rPr>
                        <a:t>InjTemp, K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u="none" strike="noStrike" dirty="0">
                          <a:effectLst/>
                        </a:rPr>
                        <a:t>note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MFR, g/s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 Mach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36056953"/>
                  </a:ext>
                </a:extLst>
              </a:tr>
              <a:tr h="228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3.086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7.78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51311"/>
                  </a:ext>
                </a:extLst>
              </a:tr>
              <a:tr h="228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C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40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400 (tbc)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T_inj effect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2.697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7.79</a:t>
                      </a:r>
                    </a:p>
                  </a:txBody>
                  <a:tcPr marL="0" marR="0" marT="0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323342"/>
                  </a:ext>
                </a:extLst>
              </a:tr>
            </a:tbl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D2AD53D3-E5B0-E8E8-71AC-992EFE5224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897" y="5278494"/>
            <a:ext cx="930111" cy="252000"/>
          </a:xfrm>
          <a:prstGeom prst="rect">
            <a:avLst/>
          </a:prstGeom>
        </p:spPr>
      </p:pic>
      <p:sp>
        <p:nvSpPr>
          <p:cNvPr id="6" name="Google Shape;338;p44">
            <a:extLst>
              <a:ext uri="{FF2B5EF4-FFF2-40B4-BE49-F238E27FC236}">
                <a16:creationId xmlns:a16="http://schemas.microsoft.com/office/drawing/2014/main" id="{D1DADF16-8C83-DA0D-E21F-35B0D1B1FCFA}"/>
              </a:ext>
            </a:extLst>
          </p:cNvPr>
          <p:cNvSpPr txBox="1">
            <a:spLocks/>
          </p:cNvSpPr>
          <p:nvPr/>
        </p:nvSpPr>
        <p:spPr>
          <a:xfrm>
            <a:off x="319337" y="172991"/>
            <a:ext cx="1077424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Iniezione idrogeno in camera quiescente</a:t>
            </a:r>
            <a:endParaRPr lang="it-IT" sz="2800" dirty="0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0469C1D5-BC84-23EC-18F6-E61AA45BDD87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Google Shape;115;p2">
            <a:extLst>
              <a:ext uri="{FF2B5EF4-FFF2-40B4-BE49-F238E27FC236}">
                <a16:creationId xmlns:a16="http://schemas.microsoft.com/office/drawing/2014/main" id="{C2D14703-1573-F694-CB33-72B1BBA9E3F6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7</a:t>
            </a:fld>
            <a:endParaRPr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D7DAE4D-5A7F-3621-BC21-B9CA6E4B2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39" y="2467928"/>
            <a:ext cx="3839413" cy="432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C05B9D16-6D40-28D1-71B6-AB578CFD0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7302" y="2467928"/>
            <a:ext cx="3926595" cy="378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24F60A5-D2D0-9D9C-6385-E43B134797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377" y="4514261"/>
            <a:ext cx="578569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4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38;p44">
            <a:extLst>
              <a:ext uri="{FF2B5EF4-FFF2-40B4-BE49-F238E27FC236}">
                <a16:creationId xmlns:a16="http://schemas.microsoft.com/office/drawing/2014/main" id="{6D0D040B-FFC6-0A80-15B3-12E329FAB87B}"/>
              </a:ext>
            </a:extLst>
          </p:cNvPr>
          <p:cNvSpPr txBox="1">
            <a:spLocks/>
          </p:cNvSpPr>
          <p:nvPr/>
        </p:nvSpPr>
        <p:spPr>
          <a:xfrm>
            <a:off x="319337" y="172991"/>
            <a:ext cx="1077424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Iniezione idrogeno in un motore ad accesso ottico</a:t>
            </a:r>
            <a:endParaRPr lang="it-IT" sz="2800" dirty="0"/>
          </a:p>
        </p:txBody>
      </p:sp>
      <p:sp>
        <p:nvSpPr>
          <p:cNvPr id="2" name="CasellaDiTesto 5">
            <a:extLst>
              <a:ext uri="{FF2B5EF4-FFF2-40B4-BE49-F238E27FC236}">
                <a16:creationId xmlns:a16="http://schemas.microsoft.com/office/drawing/2014/main" id="{6A654351-8632-2DFB-37B6-3CEE7040559B}"/>
              </a:ext>
            </a:extLst>
          </p:cNvPr>
          <p:cNvSpPr txBox="1"/>
          <p:nvPr/>
        </p:nvSpPr>
        <p:spPr>
          <a:xfrm>
            <a:off x="124592" y="794027"/>
            <a:ext cx="11942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 err="1"/>
              <a:t>SOpHy</a:t>
            </a:r>
            <a:r>
              <a:rPr lang="it-IT" sz="2000" dirty="0"/>
              <a:t> è un motore ad accesso ottico alimentato a idrogeno</a:t>
            </a:r>
            <a:endParaRPr lang="it-IT" baseline="-25000" dirty="0"/>
          </a:p>
        </p:txBody>
      </p:sp>
      <p:pic>
        <p:nvPicPr>
          <p:cNvPr id="6" name="Immagine 5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4484F170-951F-E478-CD56-4E3F7EE1A4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0" t="14940" r="9956" b="6768"/>
          <a:stretch/>
        </p:blipFill>
        <p:spPr>
          <a:xfrm>
            <a:off x="313968" y="1095915"/>
            <a:ext cx="4635321" cy="2880000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4F8FCA49-0373-0B31-6A68-EF5F8FAC4608}"/>
              </a:ext>
            </a:extLst>
          </p:cNvPr>
          <p:cNvGrpSpPr/>
          <p:nvPr/>
        </p:nvGrpSpPr>
        <p:grpSpPr>
          <a:xfrm>
            <a:off x="313968" y="4098922"/>
            <a:ext cx="3455277" cy="1694835"/>
            <a:chOff x="5147172" y="2878356"/>
            <a:chExt cx="3455277" cy="1694835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FB1B6B2D-342A-3DE6-AF99-F8F88690A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47172" y="2878356"/>
              <a:ext cx="2182557" cy="1694835"/>
            </a:xfrm>
            <a:prstGeom prst="rect">
              <a:avLst/>
            </a:prstGeom>
          </p:spPr>
        </p:pic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CAC9D567-4EFD-07EF-23CD-D5AD33C598A4}"/>
                </a:ext>
              </a:extLst>
            </p:cNvPr>
            <p:cNvCxnSpPr/>
            <p:nvPr/>
          </p:nvCxnSpPr>
          <p:spPr>
            <a:xfrm flipH="1" flipV="1">
              <a:off x="6979920" y="3772393"/>
              <a:ext cx="548640" cy="46482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>
              <a:extLst>
                <a:ext uri="{FF2B5EF4-FFF2-40B4-BE49-F238E27FC236}">
                  <a16:creationId xmlns:a16="http://schemas.microsoft.com/office/drawing/2014/main" id="{A0B85C01-08B7-F225-3C99-4EF5A18E9A1C}"/>
                </a:ext>
              </a:extLst>
            </p:cNvPr>
            <p:cNvCxnSpPr/>
            <p:nvPr/>
          </p:nvCxnSpPr>
          <p:spPr>
            <a:xfrm>
              <a:off x="7528560" y="4237213"/>
              <a:ext cx="104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1793509C-4D9A-E985-19F6-88D78CB3C49A}"/>
                </a:ext>
              </a:extLst>
            </p:cNvPr>
            <p:cNvSpPr txBox="1"/>
            <p:nvPr/>
          </p:nvSpPr>
          <p:spPr>
            <a:xfrm>
              <a:off x="7455981" y="4051531"/>
              <a:ext cx="11464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latin typeface="+mj-lt"/>
                </a:rPr>
                <a:t>Injection </a:t>
              </a:r>
              <a:r>
                <a:rPr lang="it-IT" sz="1000" dirty="0" err="1">
                  <a:latin typeface="+mj-lt"/>
                </a:rPr>
                <a:t>Direction</a:t>
              </a:r>
              <a:endParaRPr lang="it-IT" sz="1000" dirty="0">
                <a:latin typeface="+mj-lt"/>
              </a:endParaRPr>
            </a:p>
          </p:txBody>
        </p: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AD619ED0-B076-734C-AF28-9A19C08049FC}"/>
              </a:ext>
            </a:extLst>
          </p:cNvPr>
          <p:cNvGrpSpPr/>
          <p:nvPr/>
        </p:nvGrpSpPr>
        <p:grpSpPr>
          <a:xfrm>
            <a:off x="7541347" y="1277866"/>
            <a:ext cx="2981412" cy="3240000"/>
            <a:chOff x="770472" y="922286"/>
            <a:chExt cx="2981412" cy="3600000"/>
          </a:xfrm>
        </p:grpSpPr>
        <p:pic>
          <p:nvPicPr>
            <p:cNvPr id="13" name="Immagine 12" descr="Immagine che contiene shoji, edificio, gabbia, rete&#10;&#10;Descrizione generata automaticamente">
              <a:extLst>
                <a:ext uri="{FF2B5EF4-FFF2-40B4-BE49-F238E27FC236}">
                  <a16:creationId xmlns:a16="http://schemas.microsoft.com/office/drawing/2014/main" id="{5959B6BA-8304-FD5C-3A1C-2A464BEDC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472" y="922286"/>
              <a:ext cx="2981412" cy="3600000"/>
            </a:xfrm>
            <a:prstGeom prst="rect">
              <a:avLst/>
            </a:prstGeom>
          </p:spPr>
        </p:pic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589C15D6-278C-46AA-AF7B-B9A7971FC353}"/>
                </a:ext>
              </a:extLst>
            </p:cNvPr>
            <p:cNvSpPr txBox="1"/>
            <p:nvPr/>
          </p:nvSpPr>
          <p:spPr>
            <a:xfrm>
              <a:off x="1314450" y="3970434"/>
              <a:ext cx="596900" cy="257369"/>
            </a:xfrm>
            <a:prstGeom prst="rect">
              <a:avLst/>
            </a:prstGeom>
            <a:solidFill>
              <a:srgbClr val="FBF4D8">
                <a:alpha val="60000"/>
              </a:srgbClr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it-IT" sz="1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1.0 mm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DE1ADF86-59C4-54E1-FBF3-16DBA064EDED}"/>
                </a:ext>
              </a:extLst>
            </p:cNvPr>
            <p:cNvSpPr txBox="1"/>
            <p:nvPr/>
          </p:nvSpPr>
          <p:spPr>
            <a:xfrm>
              <a:off x="3086100" y="4099118"/>
              <a:ext cx="596900" cy="257369"/>
            </a:xfrm>
            <a:prstGeom prst="rect">
              <a:avLst/>
            </a:prstGeom>
            <a:solidFill>
              <a:srgbClr val="FBF4D8">
                <a:alpha val="60000"/>
              </a:srgbClr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it-IT" sz="1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0.5 mm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119E0BC0-595B-704D-686F-E9B230C6AA4F}"/>
                </a:ext>
              </a:extLst>
            </p:cNvPr>
            <p:cNvSpPr txBox="1"/>
            <p:nvPr/>
          </p:nvSpPr>
          <p:spPr>
            <a:xfrm>
              <a:off x="2533650" y="2759267"/>
              <a:ext cx="596900" cy="234286"/>
            </a:xfrm>
            <a:prstGeom prst="rect">
              <a:avLst/>
            </a:prstGeom>
            <a:solidFill>
              <a:srgbClr val="FBF4D8">
                <a:alpha val="60000"/>
              </a:srgbClr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it-IT" sz="105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0.25 mm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647816A0-1B7D-C6B3-43D3-AF1D5EF503D3}"/>
                </a:ext>
              </a:extLst>
            </p:cNvPr>
            <p:cNvSpPr txBox="1"/>
            <p:nvPr/>
          </p:nvSpPr>
          <p:spPr>
            <a:xfrm>
              <a:off x="1537278" y="1740160"/>
              <a:ext cx="596900" cy="211203"/>
            </a:xfrm>
            <a:prstGeom prst="rect">
              <a:avLst/>
            </a:prstGeom>
            <a:solidFill>
              <a:srgbClr val="FBF4D8">
                <a:alpha val="60000"/>
              </a:srgbClr>
            </a:solidFill>
          </p:spPr>
          <p:txBody>
            <a:bodyPr wrap="square" lIns="36000" tIns="36000" rIns="36000" bIns="36000" rtlCol="0">
              <a:spAutoFit/>
            </a:bodyPr>
            <a:lstStyle>
              <a:defPPr>
                <a:defRPr lang="en-US"/>
              </a:defPPr>
              <a:lvl1pPr>
                <a:defRPr sz="105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sz="900" dirty="0"/>
                <a:t>0.125 mm</a:t>
              </a:r>
            </a:p>
          </p:txBody>
        </p: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9C3A26BE-8848-7501-4AC8-D30C96E904DE}"/>
              </a:ext>
            </a:extLst>
          </p:cNvPr>
          <p:cNvGrpSpPr/>
          <p:nvPr/>
        </p:nvGrpSpPr>
        <p:grpSpPr>
          <a:xfrm>
            <a:off x="5030574" y="4705785"/>
            <a:ext cx="2982331" cy="1620000"/>
            <a:chOff x="5391312" y="913690"/>
            <a:chExt cx="2982331" cy="1769444"/>
          </a:xfrm>
        </p:grpSpPr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4E7EF749-59B0-ACA1-5AA4-F2A12A6482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9" t="10635" r="21211"/>
            <a:stretch/>
          </p:blipFill>
          <p:spPr>
            <a:xfrm>
              <a:off x="5391312" y="913690"/>
              <a:ext cx="2982331" cy="1769444"/>
            </a:xfrm>
            <a:prstGeom prst="rect">
              <a:avLst/>
            </a:prstGeom>
          </p:spPr>
        </p:pic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40FFC31-0ADC-1B1D-3B57-3CE1825FB079}"/>
                </a:ext>
              </a:extLst>
            </p:cNvPr>
            <p:cNvSpPr txBox="1"/>
            <p:nvPr/>
          </p:nvSpPr>
          <p:spPr>
            <a:xfrm>
              <a:off x="6189706" y="1629294"/>
              <a:ext cx="687344" cy="234286"/>
            </a:xfrm>
            <a:prstGeom prst="rect">
              <a:avLst/>
            </a:prstGeom>
            <a:solidFill>
              <a:srgbClr val="FBF4D8">
                <a:alpha val="60000"/>
              </a:srgbClr>
            </a:solidFill>
          </p:spPr>
          <p:txBody>
            <a:bodyPr wrap="square" lIns="36000" tIns="36000" rIns="36000" bIns="36000" rtlCol="0">
              <a:spAutoFit/>
            </a:bodyPr>
            <a:lstStyle>
              <a:defPPr>
                <a:defRPr lang="en-US"/>
              </a:defPPr>
              <a:lvl1pPr>
                <a:defRPr sz="105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dirty="0"/>
                <a:t>0.125 mm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7A281AF9-5C56-2D9A-8E8F-F6EC029BDF22}"/>
                </a:ext>
              </a:extLst>
            </p:cNvPr>
            <p:cNvSpPr txBox="1"/>
            <p:nvPr/>
          </p:nvSpPr>
          <p:spPr>
            <a:xfrm>
              <a:off x="7173956" y="2314968"/>
              <a:ext cx="680994" cy="257369"/>
            </a:xfrm>
            <a:prstGeom prst="rect">
              <a:avLst/>
            </a:prstGeom>
            <a:solidFill>
              <a:srgbClr val="FBF4D8">
                <a:alpha val="60000"/>
              </a:srgbClr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it-IT" sz="1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0.25 mm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F1C233C-D4AC-E8A7-6F6A-B2DE12C03B1C}"/>
              </a:ext>
            </a:extLst>
          </p:cNvPr>
          <p:cNvGrpSpPr>
            <a:grpSpLocks noChangeAspect="1"/>
          </p:cNvGrpSpPr>
          <p:nvPr/>
        </p:nvGrpSpPr>
        <p:grpSpPr>
          <a:xfrm>
            <a:off x="8085325" y="4702875"/>
            <a:ext cx="3921587" cy="1620000"/>
            <a:chOff x="4210199" y="2746195"/>
            <a:chExt cx="4230280" cy="1747521"/>
          </a:xfrm>
        </p:grpSpPr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296208EE-BB6E-BCBA-A774-B7BE3E5D6A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75" t="9154" b="2587"/>
            <a:stretch/>
          </p:blipFill>
          <p:spPr>
            <a:xfrm>
              <a:off x="5324476" y="2746195"/>
              <a:ext cx="3116003" cy="1747521"/>
            </a:xfrm>
            <a:prstGeom prst="rect">
              <a:avLst/>
            </a:prstGeom>
          </p:spPr>
        </p:pic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97421BEA-F83E-AAE7-18DF-46B4B4EAC9DE}"/>
                </a:ext>
              </a:extLst>
            </p:cNvPr>
            <p:cNvSpPr txBox="1"/>
            <p:nvPr/>
          </p:nvSpPr>
          <p:spPr>
            <a:xfrm>
              <a:off x="4226978" y="2752419"/>
              <a:ext cx="2946978" cy="234286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>
              <a:defPPr>
                <a:defRPr lang="en-US"/>
              </a:defPPr>
              <a:lvl1pPr>
                <a:defRPr sz="105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it-IT" dirty="0"/>
                <a:t>0.0625 mm (</a:t>
              </a:r>
              <a:r>
                <a:rPr lang="en-US" dirty="0"/>
                <a:t>20 cells across the hole diameter)</a:t>
              </a:r>
              <a:endParaRPr lang="it-IT" dirty="0"/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CBBDA3F5-5BBB-D1F1-FC83-1660CD511110}"/>
                </a:ext>
              </a:extLst>
            </p:cNvPr>
            <p:cNvSpPr txBox="1"/>
            <p:nvPr/>
          </p:nvSpPr>
          <p:spPr>
            <a:xfrm>
              <a:off x="7173956" y="3851094"/>
              <a:ext cx="807994" cy="257369"/>
            </a:xfrm>
            <a:prstGeom prst="rect">
              <a:avLst/>
            </a:prstGeom>
            <a:solidFill>
              <a:srgbClr val="FBF4D8">
                <a:alpha val="60000"/>
              </a:srgbClr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it-IT" sz="1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0.125 mm</a:t>
              </a:r>
            </a:p>
          </p:txBody>
        </p:sp>
        <p:cxnSp>
          <p:nvCxnSpPr>
            <p:cNvPr id="28" name="Connettore diritto 27">
              <a:extLst>
                <a:ext uri="{FF2B5EF4-FFF2-40B4-BE49-F238E27FC236}">
                  <a16:creationId xmlns:a16="http://schemas.microsoft.com/office/drawing/2014/main" id="{37FFFA17-5961-354D-C385-A6171D5F540E}"/>
                </a:ext>
              </a:extLst>
            </p:cNvPr>
            <p:cNvCxnSpPr>
              <a:cxnSpLocks/>
            </p:cNvCxnSpPr>
            <p:nvPr/>
          </p:nvCxnSpPr>
          <p:spPr>
            <a:xfrm>
              <a:off x="4210199" y="2955131"/>
              <a:ext cx="2880000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2 28">
              <a:extLst>
                <a:ext uri="{FF2B5EF4-FFF2-40B4-BE49-F238E27FC236}">
                  <a16:creationId xmlns:a16="http://schemas.microsoft.com/office/drawing/2014/main" id="{6FB43AA6-7C88-B955-B4AD-89E6600364BA}"/>
                </a:ext>
              </a:extLst>
            </p:cNvPr>
            <p:cNvCxnSpPr/>
            <p:nvPr/>
          </p:nvCxnSpPr>
          <p:spPr>
            <a:xfrm>
              <a:off x="6154878" y="2955131"/>
              <a:ext cx="410228" cy="32623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E136F96-66E9-3F51-AF58-3F690E61F773}"/>
              </a:ext>
            </a:extLst>
          </p:cNvPr>
          <p:cNvCxnSpPr>
            <a:cxnSpLocks/>
          </p:cNvCxnSpPr>
          <p:nvPr/>
        </p:nvCxnSpPr>
        <p:spPr>
          <a:xfrm>
            <a:off x="291859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EE59713F-CA16-094B-69CC-8976005D629A}"/>
              </a:ext>
            </a:extLst>
          </p:cNvPr>
          <p:cNvSpPr txBox="1"/>
          <p:nvPr/>
        </p:nvSpPr>
        <p:spPr>
          <a:xfrm>
            <a:off x="212738" y="5934567"/>
            <a:ext cx="442041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>
                <a:solidFill>
                  <a:srgbClr val="000000"/>
                </a:solidFill>
                <a:effectLst/>
              </a:rPr>
              <a:t>Victor Salazar and Sebastian Kaiser</a:t>
            </a:r>
            <a:r>
              <a:rPr lang="en-US" sz="1000" dirty="0">
                <a:solidFill>
                  <a:srgbClr val="000000"/>
                </a:solidFill>
              </a:rPr>
              <a:t>, “</a:t>
            </a:r>
            <a:r>
              <a:rPr lang="en-US" sz="1000" b="0" i="0" dirty="0">
                <a:solidFill>
                  <a:srgbClr val="000000"/>
                </a:solidFill>
                <a:effectLst/>
              </a:rPr>
              <a:t>An optical study of mixture preparation in a hydrogen-fueled engine with direct injection using different nozzle designs”; SAE Int. J. Eng.; 2; 2010; 119-131; 2022-00002</a:t>
            </a:r>
            <a:endParaRPr lang="en-US" sz="1000" dirty="0"/>
          </a:p>
        </p:txBody>
      </p:sp>
      <p:sp>
        <p:nvSpPr>
          <p:cNvPr id="30" name="Google Shape;115;p2">
            <a:extLst>
              <a:ext uri="{FF2B5EF4-FFF2-40B4-BE49-F238E27FC236}">
                <a16:creationId xmlns:a16="http://schemas.microsoft.com/office/drawing/2014/main" id="{F8E5EFB7-448D-4FA7-B1E3-29D5FD802C35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8</a:t>
            </a:fld>
            <a:endParaRPr/>
          </a:p>
        </p:txBody>
      </p:sp>
      <p:pic>
        <p:nvPicPr>
          <p:cNvPr id="31" name="H2_Gaseous_Injection">
            <a:hlinkClick r:id="" action="ppaction://media"/>
            <a:extLst>
              <a:ext uri="{FF2B5EF4-FFF2-40B4-BE49-F238E27FC236}">
                <a16:creationId xmlns:a16="http://schemas.microsoft.com/office/drawing/2014/main" id="{D92CF350-267A-766A-1E25-940B01F2E4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19930" r="15000"/>
          <a:stretch/>
        </p:blipFill>
        <p:spPr>
          <a:xfrm>
            <a:off x="4868885" y="2453206"/>
            <a:ext cx="245423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0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>
            <a:extLst>
              <a:ext uri="{FF2B5EF4-FFF2-40B4-BE49-F238E27FC236}">
                <a16:creationId xmlns:a16="http://schemas.microsoft.com/office/drawing/2014/main" id="{CC425983-E4E0-4F55-86FA-9CD6EB7EC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8" r="11578"/>
          <a:stretch/>
        </p:blipFill>
        <p:spPr>
          <a:xfrm>
            <a:off x="3489478" y="4080147"/>
            <a:ext cx="2786220" cy="2688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7E8D7429-A3A7-46C3-8458-CCE7E6C700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1" r="17428"/>
          <a:stretch/>
        </p:blipFill>
        <p:spPr>
          <a:xfrm>
            <a:off x="3267075" y="1594365"/>
            <a:ext cx="2786221" cy="26784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9982A47-ED86-4B80-8341-3640F05EBB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7" r="18008"/>
          <a:stretch/>
        </p:blipFill>
        <p:spPr>
          <a:xfrm>
            <a:off x="304823" y="1806654"/>
            <a:ext cx="2962252" cy="246928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AE9F8B1-DAF0-440A-A62D-24129AA22E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89" t="8995" r="6705" b="13091"/>
          <a:stretch/>
        </p:blipFill>
        <p:spPr>
          <a:xfrm>
            <a:off x="14440" y="2752329"/>
            <a:ext cx="432000" cy="2570868"/>
          </a:xfrm>
          <a:prstGeom prst="rect">
            <a:avLst/>
          </a:prstGeom>
        </p:spPr>
      </p:pic>
      <p:pic>
        <p:nvPicPr>
          <p:cNvPr id="68" name="Immagine 67">
            <a:extLst>
              <a:ext uri="{FF2B5EF4-FFF2-40B4-BE49-F238E27FC236}">
                <a16:creationId xmlns:a16="http://schemas.microsoft.com/office/drawing/2014/main" id="{C9CB48BD-76F0-4D3F-914A-C7C2443FF0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9200405" y="1601257"/>
            <a:ext cx="2779939" cy="2678400"/>
          </a:xfrm>
          <a:prstGeom prst="rect">
            <a:avLst/>
          </a:prstGeom>
        </p:spPr>
      </p:pic>
      <p:pic>
        <p:nvPicPr>
          <p:cNvPr id="64" name="Immagine 63">
            <a:extLst>
              <a:ext uri="{FF2B5EF4-FFF2-40B4-BE49-F238E27FC236}">
                <a16:creationId xmlns:a16="http://schemas.microsoft.com/office/drawing/2014/main" id="{DC6D484C-4222-4FEE-83C1-55FA36111A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4" r="11694"/>
          <a:stretch/>
        </p:blipFill>
        <p:spPr>
          <a:xfrm>
            <a:off x="6445227" y="1599027"/>
            <a:ext cx="2767877" cy="2678400"/>
          </a:xfrm>
          <a:prstGeom prst="rect">
            <a:avLst/>
          </a:prstGeom>
        </p:spPr>
      </p:pic>
      <p:pic>
        <p:nvPicPr>
          <p:cNvPr id="70" name="Immagine 69">
            <a:extLst>
              <a:ext uri="{FF2B5EF4-FFF2-40B4-BE49-F238E27FC236}">
                <a16:creationId xmlns:a16="http://schemas.microsoft.com/office/drawing/2014/main" id="{E1026557-713B-427F-B2A7-0AF6CD41A3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r="11664"/>
          <a:stretch/>
        </p:blipFill>
        <p:spPr>
          <a:xfrm>
            <a:off x="9206758" y="4084125"/>
            <a:ext cx="2779940" cy="2688000"/>
          </a:xfrm>
          <a:prstGeom prst="rect">
            <a:avLst/>
          </a:prstGeom>
        </p:spPr>
      </p:pic>
      <p:pic>
        <p:nvPicPr>
          <p:cNvPr id="66" name="Immagine 65">
            <a:extLst>
              <a:ext uri="{FF2B5EF4-FFF2-40B4-BE49-F238E27FC236}">
                <a16:creationId xmlns:a16="http://schemas.microsoft.com/office/drawing/2014/main" id="{14619A58-5538-4A85-A3EA-49083CAF21A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8" r="11578"/>
          <a:stretch/>
        </p:blipFill>
        <p:spPr>
          <a:xfrm>
            <a:off x="6441702" y="4082709"/>
            <a:ext cx="2786221" cy="2688000"/>
          </a:xfrm>
          <a:prstGeom prst="rect">
            <a:avLst/>
          </a:prstGeom>
        </p:spPr>
      </p:pic>
      <p:grpSp>
        <p:nvGrpSpPr>
          <p:cNvPr id="4" name="Gruppo 3" hidden="1">
            <a:extLst>
              <a:ext uri="{FF2B5EF4-FFF2-40B4-BE49-F238E27FC236}">
                <a16:creationId xmlns:a16="http://schemas.microsoft.com/office/drawing/2014/main" id="{4AAD33A6-523F-4802-A2D0-86510E2486CE}"/>
              </a:ext>
            </a:extLst>
          </p:cNvPr>
          <p:cNvGrpSpPr/>
          <p:nvPr/>
        </p:nvGrpSpPr>
        <p:grpSpPr>
          <a:xfrm>
            <a:off x="816939" y="1207054"/>
            <a:ext cx="10879215" cy="1907257"/>
            <a:chOff x="612704" y="905290"/>
            <a:chExt cx="8159411" cy="1430443"/>
          </a:xfrm>
        </p:grpSpPr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74477955-2B0F-4DD3-9AE5-457649A519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704" y="905290"/>
              <a:ext cx="1800000" cy="1428261"/>
            </a:xfrm>
            <a:prstGeom prst="rect">
              <a:avLst/>
            </a:prstGeom>
            <a:noFill/>
            <a:ln w="9525">
              <a:solidFill>
                <a:srgbClr val="FF00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FFA79BE7-8545-4A64-A5CE-5BF9E1A0F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85337" y="905290"/>
              <a:ext cx="1800000" cy="1428261"/>
            </a:xfrm>
            <a:prstGeom prst="rect">
              <a:avLst/>
            </a:prstGeom>
            <a:noFill/>
            <a:ln w="9525">
              <a:solidFill>
                <a:srgbClr val="FF00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53594A1A-EB6F-49DA-96BD-AD10F7BF8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9482" y="907472"/>
              <a:ext cx="1800000" cy="1428261"/>
            </a:xfrm>
            <a:prstGeom prst="rect">
              <a:avLst/>
            </a:prstGeom>
            <a:noFill/>
            <a:ln w="9525">
              <a:solidFill>
                <a:srgbClr val="FF00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1B5BA76F-B6A8-4F2B-9B72-5ACF53821B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2115" y="907472"/>
              <a:ext cx="1800000" cy="1428261"/>
            </a:xfrm>
            <a:prstGeom prst="rect">
              <a:avLst/>
            </a:prstGeom>
            <a:noFill/>
            <a:ln w="9525">
              <a:solidFill>
                <a:srgbClr val="FF00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</p:grpSp>
      <p:grpSp>
        <p:nvGrpSpPr>
          <p:cNvPr id="5" name="Gruppo 4" hidden="1">
            <a:extLst>
              <a:ext uri="{FF2B5EF4-FFF2-40B4-BE49-F238E27FC236}">
                <a16:creationId xmlns:a16="http://schemas.microsoft.com/office/drawing/2014/main" id="{AB184A1D-B412-4BDA-AB8D-22C3C87FDBEF}"/>
              </a:ext>
            </a:extLst>
          </p:cNvPr>
          <p:cNvGrpSpPr/>
          <p:nvPr/>
        </p:nvGrpSpPr>
        <p:grpSpPr>
          <a:xfrm>
            <a:off x="816939" y="3691445"/>
            <a:ext cx="10879215" cy="1907257"/>
            <a:chOff x="612704" y="2768583"/>
            <a:chExt cx="8159411" cy="1430443"/>
          </a:xfrm>
        </p:grpSpPr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3D3AAD41-F3BF-4367-8370-42652D97ED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704" y="2768583"/>
              <a:ext cx="1800000" cy="1428261"/>
            </a:xfrm>
            <a:prstGeom prst="rect">
              <a:avLst/>
            </a:prstGeom>
            <a:noFill/>
            <a:ln w="9525">
              <a:solidFill>
                <a:srgbClr val="FF00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466A1D98-4FD8-44AB-A205-ED204658C7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85337" y="2768583"/>
              <a:ext cx="1800000" cy="1428261"/>
            </a:xfrm>
            <a:prstGeom prst="rect">
              <a:avLst/>
            </a:prstGeom>
            <a:noFill/>
            <a:ln w="9525">
              <a:solidFill>
                <a:srgbClr val="FF00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A7F2B46F-8B0B-4AC3-A4D8-408AD0E806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9482" y="2770765"/>
              <a:ext cx="1800000" cy="1428261"/>
            </a:xfrm>
            <a:prstGeom prst="rect">
              <a:avLst/>
            </a:prstGeom>
            <a:noFill/>
            <a:ln w="9525">
              <a:solidFill>
                <a:srgbClr val="FF00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3CA3FA6A-CF6C-4D11-9C39-8B7581B3B4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2115" y="2770765"/>
              <a:ext cx="1800000" cy="1428261"/>
            </a:xfrm>
            <a:prstGeom prst="rect">
              <a:avLst/>
            </a:prstGeom>
            <a:noFill/>
            <a:ln w="9525">
              <a:solidFill>
                <a:srgbClr val="FF00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805CD37C-98B7-46BE-80B7-732C8D1E4CAC}"/>
              </a:ext>
            </a:extLst>
          </p:cNvPr>
          <p:cNvSpPr/>
          <p:nvPr/>
        </p:nvSpPr>
        <p:spPr>
          <a:xfrm>
            <a:off x="1000953" y="1797725"/>
            <a:ext cx="1862425" cy="99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6F1A8C06-063B-45C3-B158-6F63BFD60C6F}"/>
              </a:ext>
            </a:extLst>
          </p:cNvPr>
          <p:cNvSpPr/>
          <p:nvPr/>
        </p:nvSpPr>
        <p:spPr>
          <a:xfrm>
            <a:off x="3868906" y="1790127"/>
            <a:ext cx="1862425" cy="99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C5CB6D19-6999-4F89-B869-8213093123E0}"/>
              </a:ext>
            </a:extLst>
          </p:cNvPr>
          <p:cNvSpPr/>
          <p:nvPr/>
        </p:nvSpPr>
        <p:spPr>
          <a:xfrm>
            <a:off x="6736860" y="1798403"/>
            <a:ext cx="1862425" cy="99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B642B8FE-C22E-448A-B174-0D3F319869FA}"/>
              </a:ext>
            </a:extLst>
          </p:cNvPr>
          <p:cNvSpPr/>
          <p:nvPr/>
        </p:nvSpPr>
        <p:spPr>
          <a:xfrm>
            <a:off x="9604813" y="1797155"/>
            <a:ext cx="1862425" cy="99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13AA6670-17B3-411D-981E-0397B1458C34}"/>
              </a:ext>
            </a:extLst>
          </p:cNvPr>
          <p:cNvGrpSpPr/>
          <p:nvPr/>
        </p:nvGrpSpPr>
        <p:grpSpPr>
          <a:xfrm>
            <a:off x="816938" y="1567411"/>
            <a:ext cx="10890837" cy="322702"/>
            <a:chOff x="612703" y="646920"/>
            <a:chExt cx="8168128" cy="242026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89DE4CA7-C8E4-4DD7-B51E-8A50E4CDDD4C}"/>
                </a:ext>
              </a:extLst>
            </p:cNvPr>
            <p:cNvSpPr txBox="1"/>
            <p:nvPr/>
          </p:nvSpPr>
          <p:spPr>
            <a:xfrm>
              <a:off x="612703" y="646920"/>
              <a:ext cx="1799999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67" b="1" i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sym typeface="Wingdings" panose="05000000000000000000" pitchFamily="2" charset="2"/>
                </a:rPr>
                <a:t>Experimental </a:t>
              </a: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46835823-5C2D-42FC-BD7B-8B95E56C074E}"/>
                </a:ext>
              </a:extLst>
            </p:cNvPr>
            <p:cNvSpPr txBox="1"/>
            <p:nvPr/>
          </p:nvSpPr>
          <p:spPr>
            <a:xfrm>
              <a:off x="2685338" y="648070"/>
              <a:ext cx="1799999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67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sym typeface="Wingdings" panose="05000000000000000000" pitchFamily="2" charset="2"/>
                </a:rPr>
                <a:t>CFD TS=0.001CA</a:t>
              </a: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3859BB65-D0CE-4203-B158-8B63CD2E0FD7}"/>
                </a:ext>
              </a:extLst>
            </p:cNvPr>
            <p:cNvSpPr txBox="1"/>
            <p:nvPr/>
          </p:nvSpPr>
          <p:spPr>
            <a:xfrm>
              <a:off x="4822806" y="649220"/>
              <a:ext cx="1944653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67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sym typeface="Wingdings" panose="05000000000000000000" pitchFamily="2" charset="2"/>
                </a:rPr>
                <a:t>CFD TS=0.001CA </a:t>
              </a:r>
              <a:r>
                <a:rPr lang="en-US" sz="1467" b="1" i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sym typeface="Wingdings" panose="05000000000000000000" pitchFamily="2" charset="2"/>
                </a:rPr>
                <a:t>HalvedRef</a:t>
              </a:r>
              <a:endParaRPr lang="it-IT" sz="1467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F2B94C67-26D6-4792-AE4C-4EF142FF5B56}"/>
                </a:ext>
              </a:extLst>
            </p:cNvPr>
            <p:cNvSpPr txBox="1"/>
            <p:nvPr/>
          </p:nvSpPr>
          <p:spPr>
            <a:xfrm>
              <a:off x="6980832" y="650371"/>
              <a:ext cx="1799999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67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sym typeface="Wingdings" panose="05000000000000000000" pitchFamily="2" charset="2"/>
                </a:rPr>
                <a:t>CFD TS=0.01CA</a:t>
              </a:r>
            </a:p>
          </p:txBody>
        </p:sp>
      </p:grp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6E3C1E2-EC08-46F6-9546-3FA457360E78}"/>
              </a:ext>
            </a:extLst>
          </p:cNvPr>
          <p:cNvSpPr txBox="1"/>
          <p:nvPr/>
        </p:nvSpPr>
        <p:spPr>
          <a:xfrm>
            <a:off x="4899323" y="6572449"/>
            <a:ext cx="2400000" cy="27699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sz="12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Wingdings" panose="05000000000000000000" pitchFamily="2" charset="2"/>
              </a:rPr>
              <a:t>Crank Angle = 590.00 deg</a:t>
            </a:r>
            <a:endParaRPr lang="it-IT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" name="Immagine 33">
            <a:extLst>
              <a:ext uri="{FF2B5EF4-FFF2-40B4-BE49-F238E27FC236}">
                <a16:creationId xmlns:a16="http://schemas.microsoft.com/office/drawing/2014/main" id="{9DC67125-C9C1-482B-8DBD-930C385705E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72" t="8137" r="6723" b="13856"/>
          <a:stretch/>
        </p:blipFill>
        <p:spPr>
          <a:xfrm>
            <a:off x="11821259" y="4291264"/>
            <a:ext cx="348267" cy="209683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74E3F2F-A8F4-490A-A954-899EB4FD937A}"/>
              </a:ext>
            </a:extLst>
          </p:cNvPr>
          <p:cNvSpPr txBox="1"/>
          <p:nvPr/>
        </p:nvSpPr>
        <p:spPr>
          <a:xfrm>
            <a:off x="3534838" y="3879274"/>
            <a:ext cx="83548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67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0.9601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FA1591F3-308D-49B3-9D8B-AB59C2FB70D4}"/>
              </a:ext>
            </a:extLst>
          </p:cNvPr>
          <p:cNvSpPr txBox="1"/>
          <p:nvPr/>
        </p:nvSpPr>
        <p:spPr>
          <a:xfrm>
            <a:off x="5109801" y="3879274"/>
            <a:ext cx="83548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67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0.9484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9D756389-0512-472D-8637-C9E5B4149C65}"/>
              </a:ext>
            </a:extLst>
          </p:cNvPr>
          <p:cNvSpPr txBox="1"/>
          <p:nvPr/>
        </p:nvSpPr>
        <p:spPr>
          <a:xfrm>
            <a:off x="6487542" y="3873759"/>
            <a:ext cx="83548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67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0.9493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49C2FB50-0B2C-43C2-90C9-A63A54D6F784}"/>
              </a:ext>
            </a:extLst>
          </p:cNvPr>
          <p:cNvSpPr txBox="1"/>
          <p:nvPr/>
        </p:nvSpPr>
        <p:spPr>
          <a:xfrm>
            <a:off x="8071215" y="3873759"/>
            <a:ext cx="83548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67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0.9316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50B766BD-F846-450A-AC1F-B7F60BC77E30}"/>
              </a:ext>
            </a:extLst>
          </p:cNvPr>
          <p:cNvSpPr txBox="1"/>
          <p:nvPr/>
        </p:nvSpPr>
        <p:spPr>
          <a:xfrm>
            <a:off x="9267225" y="3877523"/>
            <a:ext cx="83548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67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0.9601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6ED17197-DA07-445A-9446-75640711098C}"/>
              </a:ext>
            </a:extLst>
          </p:cNvPr>
          <p:cNvSpPr txBox="1"/>
          <p:nvPr/>
        </p:nvSpPr>
        <p:spPr>
          <a:xfrm>
            <a:off x="10842190" y="3877523"/>
            <a:ext cx="83548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67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0.9483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1FAECADF-112F-4761-8F3F-E622FB4BBA87}"/>
              </a:ext>
            </a:extLst>
          </p:cNvPr>
          <p:cNvCxnSpPr/>
          <p:nvPr/>
        </p:nvCxnSpPr>
        <p:spPr>
          <a:xfrm flipH="1">
            <a:off x="2602903" y="4104351"/>
            <a:ext cx="1008000" cy="3360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7B79DE56-4621-4512-ABB0-CA79CA03F8CA}"/>
              </a:ext>
            </a:extLst>
          </p:cNvPr>
          <p:cNvCxnSpPr>
            <a:cxnSpLocks/>
          </p:cNvCxnSpPr>
          <p:nvPr/>
        </p:nvCxnSpPr>
        <p:spPr>
          <a:xfrm flipH="1">
            <a:off x="2602884" y="4098561"/>
            <a:ext cx="2592000" cy="86400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D574649A-E67E-499C-A308-C0517F76AA91}"/>
              </a:ext>
            </a:extLst>
          </p:cNvPr>
          <p:cNvSpPr txBox="1"/>
          <p:nvPr/>
        </p:nvSpPr>
        <p:spPr>
          <a:xfrm>
            <a:off x="510569" y="4300977"/>
            <a:ext cx="2192233" cy="733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5000"/>
              </a:lnSpc>
            </a:pPr>
            <a:r>
              <a:rPr lang="en-US" sz="800" dirty="0"/>
              <a:t>Avg. on the entire </a:t>
            </a:r>
            <a:r>
              <a:rPr lang="en-US" sz="800" dirty="0" err="1"/>
              <a:t>FoV</a:t>
            </a:r>
            <a:endParaRPr lang="en-US" sz="800" dirty="0"/>
          </a:p>
          <a:p>
            <a:pPr algn="r">
              <a:lnSpc>
                <a:spcPct val="105000"/>
              </a:lnSpc>
            </a:pPr>
            <a:endParaRPr lang="en-US" sz="800" dirty="0"/>
          </a:p>
          <a:p>
            <a:pPr algn="r">
              <a:lnSpc>
                <a:spcPct val="105000"/>
              </a:lnSpc>
            </a:pPr>
            <a:endParaRPr lang="en-US" sz="800" dirty="0"/>
          </a:p>
          <a:p>
            <a:pPr algn="r">
              <a:lnSpc>
                <a:spcPct val="105000"/>
              </a:lnSpc>
            </a:pPr>
            <a:endParaRPr lang="en-US" sz="800" dirty="0"/>
          </a:p>
          <a:p>
            <a:pPr algn="r">
              <a:lnSpc>
                <a:spcPct val="105000"/>
              </a:lnSpc>
            </a:pPr>
            <a:r>
              <a:rPr lang="en-US" sz="800" dirty="0"/>
              <a:t>Avg. on regions with H2 mole-fraction &gt; 2.5e</a:t>
            </a:r>
            <a:r>
              <a:rPr lang="en-US" sz="800" baseline="30000" dirty="0"/>
              <a:t>-2</a:t>
            </a:r>
          </a:p>
        </p:txBody>
      </p:sp>
      <p:sp>
        <p:nvSpPr>
          <p:cNvPr id="14" name="Google Shape;338;p44">
            <a:extLst>
              <a:ext uri="{FF2B5EF4-FFF2-40B4-BE49-F238E27FC236}">
                <a16:creationId xmlns:a16="http://schemas.microsoft.com/office/drawing/2014/main" id="{98A9E22B-39F2-8043-E44A-AE540ACA1A8F}"/>
              </a:ext>
            </a:extLst>
          </p:cNvPr>
          <p:cNvSpPr txBox="1">
            <a:spLocks/>
          </p:cNvSpPr>
          <p:nvPr/>
        </p:nvSpPr>
        <p:spPr>
          <a:xfrm>
            <a:off x="319337" y="172991"/>
            <a:ext cx="1077424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600"/>
            </a:pPr>
            <a:r>
              <a:rPr lang="it-IT" sz="2400" b="1" dirty="0"/>
              <a:t>Iniezione idrogeno in un motore ad accesso ottico</a:t>
            </a:r>
            <a:endParaRPr lang="it-IT" sz="2800" dirty="0"/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5328F35F-453F-37DE-4696-957F9B245E74}"/>
              </a:ext>
            </a:extLst>
          </p:cNvPr>
          <p:cNvCxnSpPr>
            <a:cxnSpLocks/>
          </p:cNvCxnSpPr>
          <p:nvPr/>
        </p:nvCxnSpPr>
        <p:spPr>
          <a:xfrm>
            <a:off x="304823" y="715607"/>
            <a:ext cx="84235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ABAC682-EF8D-80EC-8691-F9E31AA683AC}"/>
              </a:ext>
            </a:extLst>
          </p:cNvPr>
          <p:cNvSpPr txBox="1"/>
          <p:nvPr/>
        </p:nvSpPr>
        <p:spPr>
          <a:xfrm>
            <a:off x="-396390" y="831411"/>
            <a:ext cx="325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H2 mole fraction</a:t>
            </a:r>
          </a:p>
        </p:txBody>
      </p:sp>
      <p:sp>
        <p:nvSpPr>
          <p:cNvPr id="19" name="Google Shape;115;p2">
            <a:extLst>
              <a:ext uri="{FF2B5EF4-FFF2-40B4-BE49-F238E27FC236}">
                <a16:creationId xmlns:a16="http://schemas.microsoft.com/office/drawing/2014/main" id="{DC575E09-2D5C-1396-F2DD-1445A9BD7F35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200"/>
                <a:buNone/>
              </a:pPr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9941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4907</TotalTime>
  <Words>1980</Words>
  <Application>Microsoft Macintosh PowerPoint</Application>
  <PresentationFormat>Widescreen</PresentationFormat>
  <Paragraphs>418</Paragraphs>
  <Slides>26</Slides>
  <Notes>22</Notes>
  <HiddenSlides>2</HiddenSlides>
  <MMClips>1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6" baseType="lpstr">
      <vt:lpstr>Arial</vt:lpstr>
      <vt:lpstr>Arial Nova Light</vt:lpstr>
      <vt:lpstr>Calibri</vt:lpstr>
      <vt:lpstr>Calibri Light</vt:lpstr>
      <vt:lpstr>Cambria Math</vt:lpstr>
      <vt:lpstr>Courier New</vt:lpstr>
      <vt:lpstr>Juice ITC</vt:lpstr>
      <vt:lpstr>Times</vt:lpstr>
      <vt:lpstr>Wingdings</vt:lpstr>
      <vt:lpstr>Tema di Office</vt:lpstr>
      <vt:lpstr>Dipartimento di Ingegneria «Enzo Ferrari»  Gruppo di Macchine &amp; Sistemi Energetici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ROSARIO MORESCHI</cp:lastModifiedBy>
  <cp:revision>237</cp:revision>
  <dcterms:created xsi:type="dcterms:W3CDTF">2021-12-17T17:20:24Z</dcterms:created>
  <dcterms:modified xsi:type="dcterms:W3CDTF">2023-01-03T17:11:21Z</dcterms:modified>
</cp:coreProperties>
</file>